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30"/>
  </p:notesMasterIdLst>
  <p:sldIdLst>
    <p:sldId id="256" r:id="rId3"/>
    <p:sldId id="455" r:id="rId4"/>
    <p:sldId id="459" r:id="rId5"/>
    <p:sldId id="483" r:id="rId6"/>
    <p:sldId id="485" r:id="rId7"/>
    <p:sldId id="486" r:id="rId8"/>
    <p:sldId id="496" r:id="rId9"/>
    <p:sldId id="497" r:id="rId10"/>
    <p:sldId id="462" r:id="rId11"/>
    <p:sldId id="469" r:id="rId12"/>
    <p:sldId id="464" r:id="rId13"/>
    <p:sldId id="407" r:id="rId14"/>
    <p:sldId id="465" r:id="rId15"/>
    <p:sldId id="476" r:id="rId16"/>
    <p:sldId id="466" r:id="rId17"/>
    <p:sldId id="467" r:id="rId18"/>
    <p:sldId id="477" r:id="rId19"/>
    <p:sldId id="495" r:id="rId20"/>
    <p:sldId id="290" r:id="rId21"/>
    <p:sldId id="405" r:id="rId22"/>
    <p:sldId id="470" r:id="rId23"/>
    <p:sldId id="471" r:id="rId24"/>
    <p:sldId id="472" r:id="rId25"/>
    <p:sldId id="473" r:id="rId26"/>
    <p:sldId id="409" r:id="rId27"/>
    <p:sldId id="389" r:id="rId28"/>
    <p:sldId id="380" r:id="rId29"/>
  </p:sldIdLst>
  <p:sldSz cx="9144000" cy="6858000" type="screen4x3"/>
  <p:notesSz cx="6797675" cy="9928225"/>
  <p:defaultTextStyle>
    <a:defPPr>
      <a:defRPr lang="en-GB"/>
    </a:defPPr>
    <a:lvl1pPr algn="l" defTabSz="449263" rtl="0" fontAlgn="base">
      <a:lnSpc>
        <a:spcPct val="92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+mn-ea"/>
        <a:cs typeface="Arial" charset="0"/>
      </a:defRPr>
    </a:lvl1pPr>
    <a:lvl2pPr marL="457200" algn="l" defTabSz="449263" rtl="0" fontAlgn="base">
      <a:lnSpc>
        <a:spcPct val="92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+mn-ea"/>
        <a:cs typeface="Arial" charset="0"/>
      </a:defRPr>
    </a:lvl2pPr>
    <a:lvl3pPr marL="914400" algn="l" defTabSz="449263" rtl="0" fontAlgn="base">
      <a:lnSpc>
        <a:spcPct val="92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+mn-ea"/>
        <a:cs typeface="Arial" charset="0"/>
      </a:defRPr>
    </a:lvl3pPr>
    <a:lvl4pPr marL="1371600" algn="l" defTabSz="449263" rtl="0" fontAlgn="base">
      <a:lnSpc>
        <a:spcPct val="92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+mn-ea"/>
        <a:cs typeface="Arial" charset="0"/>
      </a:defRPr>
    </a:lvl4pPr>
    <a:lvl5pPr marL="1828800" algn="l" defTabSz="449263" rtl="0" fontAlgn="base">
      <a:lnSpc>
        <a:spcPct val="92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311A"/>
    <a:srgbClr val="6BA42C"/>
    <a:srgbClr val="00B8FF"/>
    <a:srgbClr val="B2E3A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70" autoAdjust="0"/>
    <p:restoredTop sz="92193" autoAdjust="0"/>
  </p:normalViewPr>
  <p:slideViewPr>
    <p:cSldViewPr>
      <p:cViewPr>
        <p:scale>
          <a:sx n="90" d="100"/>
          <a:sy n="90" d="100"/>
        </p:scale>
        <p:origin x="-1260" y="-9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120" y="1890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ordula%20Vesper\Documents\Experiments\JJImagery\Imagery_Paper\Figures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ordula%20Vesper\Documents\Experiments\JJImagery\Imagery_Paper\Figures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ordula%20Vesper\Documents\Experiments\JJImagery\Imagery_Paper\Figures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ordula%20Vesper\Documents\Experiments\JJImagery\Imagery_Paper\Figure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ordula%20Vesper\Documents\Experiments\JJImagery\Imagery_Paper\Figure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ordula%20Vesper\Documents\Experiments\JJImagery\Imagery_Paper\Figure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ordula%20Vesper\Documents\Experiments\JJImagery\Imagery_Paper\Figures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ordula%20Vesper\Documents\Experiments\JJImagery\Imagery_Paper\Figures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ordula%20Vesper\Documents\Experiments\JJImagery\Imagery_Paper\Figures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ordula%20Vesper\Documents\Experiments\JJImagery\Imagery_Paper\Figures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ordula%20Vesper\Documents\Experiments\JJImagery\Imagery_Paper\Figures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ordula%20Vesper\Documents\Experiments\JJImagery\Imagery_Paper\Figure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'different distance'!$L$90</c:f>
              <c:strCache>
                <c:ptCount val="1"/>
                <c:pt idx="0">
                  <c:v>Δ 35 cm</c:v>
                </c:pt>
              </c:strCache>
            </c:strRef>
          </c:tx>
          <c:spPr>
            <a:solidFill>
              <a:schemeClr val="bg1"/>
            </a:solidFill>
            <a:ln>
              <a:solidFill>
                <a:sysClr val="windowText" lastClr="000000"/>
              </a:solidFill>
            </a:ln>
          </c:spPr>
          <c:invertIfNegative val="0"/>
          <c:errBars>
            <c:errBarType val="both"/>
            <c:errValType val="cust"/>
            <c:noEndCap val="0"/>
            <c:plus>
              <c:numRef>
                <c:f>'different distance'!$P$91:$P$94</c:f>
                <c:numCache>
                  <c:formatCode>General</c:formatCode>
                  <c:ptCount val="4"/>
                  <c:pt idx="0">
                    <c:v>39.126300437071144</c:v>
                  </c:pt>
                  <c:pt idx="1">
                    <c:v>20.772571308343881</c:v>
                  </c:pt>
                  <c:pt idx="2">
                    <c:v>31.117689522162316</c:v>
                  </c:pt>
                  <c:pt idx="3">
                    <c:v>11.34735509940116</c:v>
                  </c:pt>
                </c:numCache>
              </c:numRef>
            </c:plus>
            <c:minus>
              <c:numRef>
                <c:f>'different distance'!$P$91:$P$94</c:f>
                <c:numCache>
                  <c:formatCode>General</c:formatCode>
                  <c:ptCount val="4"/>
                  <c:pt idx="0">
                    <c:v>39.126300437071144</c:v>
                  </c:pt>
                  <c:pt idx="1">
                    <c:v>20.772571308343881</c:v>
                  </c:pt>
                  <c:pt idx="2">
                    <c:v>31.117689522162316</c:v>
                  </c:pt>
                  <c:pt idx="3">
                    <c:v>11.34735509940116</c:v>
                  </c:pt>
                </c:numCache>
              </c:numRef>
            </c:minus>
          </c:errBars>
          <c:cat>
            <c:strRef>
              <c:f>'different distance'!$K$91:$K$94</c:f>
              <c:strCache>
                <c:ptCount val="4"/>
                <c:pt idx="0">
                  <c:v>individual</c:v>
                </c:pt>
                <c:pt idx="1">
                  <c:v>joint</c:v>
                </c:pt>
                <c:pt idx="2">
                  <c:v>individual</c:v>
                </c:pt>
                <c:pt idx="3">
                  <c:v>joint</c:v>
                </c:pt>
              </c:strCache>
            </c:strRef>
          </c:cat>
          <c:val>
            <c:numRef>
              <c:f>'different distance'!$L$91:$L$94</c:f>
              <c:numCache>
                <c:formatCode>General</c:formatCode>
                <c:ptCount val="4"/>
                <c:pt idx="0">
                  <c:v>-8.1565656504091066</c:v>
                </c:pt>
                <c:pt idx="1">
                  <c:v>94.265151515818175</c:v>
                </c:pt>
                <c:pt idx="2">
                  <c:v>-48.156565657227105</c:v>
                </c:pt>
                <c:pt idx="3">
                  <c:v>-31.480880232772655</c:v>
                </c:pt>
              </c:numCache>
            </c:numRef>
          </c:val>
        </c:ser>
        <c:ser>
          <c:idx val="1"/>
          <c:order val="1"/>
          <c:tx>
            <c:strRef>
              <c:f>'different distance'!$M$90</c:f>
              <c:strCache>
                <c:ptCount val="1"/>
                <c:pt idx="0">
                  <c:v>Δ 70 cm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solidFill>
                <a:sysClr val="windowText" lastClr="000000"/>
              </a:solidFill>
            </a:ln>
          </c:spPr>
          <c:invertIfNegative val="0"/>
          <c:errBars>
            <c:errBarType val="both"/>
            <c:errValType val="cust"/>
            <c:noEndCap val="0"/>
            <c:plus>
              <c:numRef>
                <c:f>'different distance'!$Q$91:$Q$94</c:f>
                <c:numCache>
                  <c:formatCode>General</c:formatCode>
                  <c:ptCount val="4"/>
                  <c:pt idx="0">
                    <c:v>36.001674505785964</c:v>
                  </c:pt>
                  <c:pt idx="1">
                    <c:v>24.457744667755886</c:v>
                  </c:pt>
                  <c:pt idx="2">
                    <c:v>26.935687978005266</c:v>
                  </c:pt>
                  <c:pt idx="3">
                    <c:v>20.572424155173071</c:v>
                  </c:pt>
                </c:numCache>
              </c:numRef>
            </c:plus>
            <c:minus>
              <c:numRef>
                <c:f>'different distance'!$Q$91:$Q$94</c:f>
                <c:numCache>
                  <c:formatCode>General</c:formatCode>
                  <c:ptCount val="4"/>
                  <c:pt idx="0">
                    <c:v>36.001674505785964</c:v>
                  </c:pt>
                  <c:pt idx="1">
                    <c:v>24.457744667755886</c:v>
                  </c:pt>
                  <c:pt idx="2">
                    <c:v>26.935687978005266</c:v>
                  </c:pt>
                  <c:pt idx="3">
                    <c:v>20.572424155173071</c:v>
                  </c:pt>
                </c:numCache>
              </c:numRef>
            </c:minus>
          </c:errBars>
          <c:cat>
            <c:strRef>
              <c:f>'different distance'!$K$91:$K$94</c:f>
              <c:strCache>
                <c:ptCount val="4"/>
                <c:pt idx="0">
                  <c:v>individual</c:v>
                </c:pt>
                <c:pt idx="1">
                  <c:v>joint</c:v>
                </c:pt>
                <c:pt idx="2">
                  <c:v>individual</c:v>
                </c:pt>
                <c:pt idx="3">
                  <c:v>joint</c:v>
                </c:pt>
              </c:strCache>
            </c:strRef>
          </c:cat>
          <c:val>
            <c:numRef>
              <c:f>'different distance'!$M$91:$M$94</c:f>
              <c:numCache>
                <c:formatCode>General</c:formatCode>
                <c:ptCount val="4"/>
                <c:pt idx="0">
                  <c:v>2.1969696912272667</c:v>
                </c:pt>
                <c:pt idx="1">
                  <c:v>161.62932900227281</c:v>
                </c:pt>
                <c:pt idx="2">
                  <c:v>3.7878787831363692</c:v>
                </c:pt>
                <c:pt idx="3">
                  <c:v>-49.63798700954532</c:v>
                </c:pt>
              </c:numCache>
            </c:numRef>
          </c:val>
        </c:ser>
        <c:ser>
          <c:idx val="2"/>
          <c:order val="2"/>
          <c:tx>
            <c:strRef>
              <c:f>'different distance'!$N$90</c:f>
              <c:strCache>
                <c:ptCount val="1"/>
                <c:pt idx="0">
                  <c:v>Δ 105 cm</c:v>
                </c:pt>
              </c:strCache>
            </c:strRef>
          </c:tx>
          <c:spPr>
            <a:solidFill>
              <a:schemeClr val="tx2">
                <a:lumMod val="50000"/>
              </a:schemeClr>
            </a:solidFill>
            <a:ln>
              <a:solidFill>
                <a:sysClr val="windowText" lastClr="000000"/>
              </a:solidFill>
            </a:ln>
          </c:spPr>
          <c:invertIfNegative val="0"/>
          <c:errBars>
            <c:errBarType val="both"/>
            <c:errValType val="cust"/>
            <c:noEndCap val="0"/>
            <c:plus>
              <c:numRef>
                <c:f>'different distance'!$R$91:$R$94</c:f>
                <c:numCache>
                  <c:formatCode>General</c:formatCode>
                  <c:ptCount val="4"/>
                  <c:pt idx="0">
                    <c:v>53.172296936441569</c:v>
                  </c:pt>
                  <c:pt idx="1">
                    <c:v>30.555751146116435</c:v>
                  </c:pt>
                  <c:pt idx="2">
                    <c:v>52.309521839942036</c:v>
                  </c:pt>
                  <c:pt idx="3">
                    <c:v>16.688475883764205</c:v>
                  </c:pt>
                </c:numCache>
              </c:numRef>
            </c:plus>
            <c:minus>
              <c:numRef>
                <c:f>'different distance'!$R$91:$R$94</c:f>
                <c:numCache>
                  <c:formatCode>General</c:formatCode>
                  <c:ptCount val="4"/>
                  <c:pt idx="0">
                    <c:v>53.172296936441569</c:v>
                  </c:pt>
                  <c:pt idx="1">
                    <c:v>30.555751146116435</c:v>
                  </c:pt>
                  <c:pt idx="2">
                    <c:v>52.309521839942036</c:v>
                  </c:pt>
                  <c:pt idx="3">
                    <c:v>16.688475883764205</c:v>
                  </c:pt>
                </c:numCache>
              </c:numRef>
            </c:minus>
          </c:errBars>
          <c:cat>
            <c:strRef>
              <c:f>'different distance'!$K$91:$K$94</c:f>
              <c:strCache>
                <c:ptCount val="4"/>
                <c:pt idx="0">
                  <c:v>individual</c:v>
                </c:pt>
                <c:pt idx="1">
                  <c:v>joint</c:v>
                </c:pt>
                <c:pt idx="2">
                  <c:v>individual</c:v>
                </c:pt>
                <c:pt idx="3">
                  <c:v>joint</c:v>
                </c:pt>
              </c:strCache>
            </c:strRef>
          </c:cat>
          <c:val>
            <c:numRef>
              <c:f>'different distance'!$N$91:$N$94</c:f>
              <c:numCache>
                <c:formatCode>General</c:formatCode>
                <c:ptCount val="4"/>
                <c:pt idx="0">
                  <c:v>52.462121205454537</c:v>
                </c:pt>
                <c:pt idx="1">
                  <c:v>266.18885281454578</c:v>
                </c:pt>
                <c:pt idx="2">
                  <c:v>60.500000001636153</c:v>
                </c:pt>
                <c:pt idx="3">
                  <c:v>-56.617424244227244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9626880"/>
        <c:axId val="69636864"/>
      </c:barChart>
      <c:catAx>
        <c:axId val="69626880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ln>
            <a:solidFill>
              <a:sysClr val="windowText" lastClr="000000"/>
            </a:solidFill>
          </a:ln>
        </c:spPr>
        <c:txPr>
          <a:bodyPr/>
          <a:lstStyle/>
          <a:p>
            <a:pPr>
              <a:defRPr>
                <a:noFill/>
              </a:defRPr>
            </a:pPr>
            <a:endParaRPr lang="de-DE"/>
          </a:p>
        </c:txPr>
        <c:crossAx val="69636864"/>
        <c:crosses val="autoZero"/>
        <c:auto val="1"/>
        <c:lblAlgn val="ctr"/>
        <c:lblOffset val="100"/>
        <c:noMultiLvlLbl val="0"/>
      </c:catAx>
      <c:valAx>
        <c:axId val="69636864"/>
        <c:scaling>
          <c:orientation val="minMax"/>
          <c:max val="350"/>
          <c:min val="-10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Relative jump duration (ms)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ysClr val="windowText" lastClr="000000"/>
            </a:solidFill>
          </a:ln>
        </c:spPr>
        <c:crossAx val="6962688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6402525252525633"/>
          <c:y val="0.10590551181102362"/>
          <c:w val="0.17504040404040494"/>
          <c:h val="0.25115157480314959"/>
        </c:manualLayout>
      </c:layout>
      <c:overlay val="1"/>
    </c:legend>
    <c:plotVisOnly val="1"/>
    <c:dispBlanksAs val="gap"/>
    <c:showDLblsOverMax val="0"/>
  </c:chart>
  <c:spPr>
    <a:ln>
      <a:noFill/>
    </a:ln>
  </c:spPr>
  <c:txPr>
    <a:bodyPr/>
    <a:lstStyle/>
    <a:p>
      <a:pPr>
        <a:defRPr b="0"/>
      </a:pPr>
      <a:endParaRPr lang="de-DE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'different distance'!$L$32</c:f>
              <c:strCache>
                <c:ptCount val="1"/>
                <c:pt idx="0">
                  <c:v>Δ 28 cm</c:v>
                </c:pt>
              </c:strCache>
            </c:strRef>
          </c:tx>
          <c:spPr>
            <a:solidFill>
              <a:schemeClr val="bg1"/>
            </a:solidFill>
            <a:ln>
              <a:solidFill>
                <a:sysClr val="windowText" lastClr="000000"/>
              </a:solidFill>
            </a:ln>
          </c:spPr>
          <c:invertIfNegative val="0"/>
          <c:errBars>
            <c:errBarType val="both"/>
            <c:errValType val="cust"/>
            <c:noEndCap val="0"/>
            <c:plus>
              <c:numRef>
                <c:f>'different distance'!$P$33:$P$36</c:f>
                <c:numCache>
                  <c:formatCode>General</c:formatCode>
                  <c:ptCount val="4"/>
                  <c:pt idx="0">
                    <c:v>38.40144064811485</c:v>
                  </c:pt>
                  <c:pt idx="1">
                    <c:v>66.142325464342278</c:v>
                  </c:pt>
                  <c:pt idx="2">
                    <c:v>36.346059169998519</c:v>
                  </c:pt>
                  <c:pt idx="3">
                    <c:v>46.602202930125749</c:v>
                  </c:pt>
                </c:numCache>
              </c:numRef>
            </c:plus>
            <c:minus>
              <c:numRef>
                <c:f>'different distance'!$P$33:$P$36</c:f>
                <c:numCache>
                  <c:formatCode>General</c:formatCode>
                  <c:ptCount val="4"/>
                  <c:pt idx="0">
                    <c:v>38.40144064811485</c:v>
                  </c:pt>
                  <c:pt idx="1">
                    <c:v>66.142325464342278</c:v>
                  </c:pt>
                  <c:pt idx="2">
                    <c:v>36.346059169998519</c:v>
                  </c:pt>
                  <c:pt idx="3">
                    <c:v>46.602202930125749</c:v>
                  </c:pt>
                </c:numCache>
              </c:numRef>
            </c:minus>
          </c:errBars>
          <c:cat>
            <c:strRef>
              <c:f>'different distance'!$K$33:$K$36</c:f>
              <c:strCache>
                <c:ptCount val="4"/>
                <c:pt idx="0">
                  <c:v>individual</c:v>
                </c:pt>
                <c:pt idx="1">
                  <c:v>joint</c:v>
                </c:pt>
                <c:pt idx="2">
                  <c:v>individual</c:v>
                </c:pt>
                <c:pt idx="3">
                  <c:v>joint</c:v>
                </c:pt>
              </c:strCache>
            </c:strRef>
          </c:cat>
          <c:val>
            <c:numRef>
              <c:f>'different distance'!$L$33:$L$36</c:f>
              <c:numCache>
                <c:formatCode>General</c:formatCode>
                <c:ptCount val="4"/>
                <c:pt idx="0">
                  <c:v>-88.130555556916619</c:v>
                </c:pt>
                <c:pt idx="1">
                  <c:v>119.08055555833333</c:v>
                </c:pt>
                <c:pt idx="2">
                  <c:v>-19.755555557500003</c:v>
                </c:pt>
                <c:pt idx="3">
                  <c:v>-17.340277782083326</c:v>
                </c:pt>
              </c:numCache>
            </c:numRef>
          </c:val>
        </c:ser>
        <c:ser>
          <c:idx val="1"/>
          <c:order val="1"/>
          <c:tx>
            <c:strRef>
              <c:f>'different distance'!$M$32</c:f>
              <c:strCache>
                <c:ptCount val="1"/>
                <c:pt idx="0">
                  <c:v>Δ 56 cm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ysClr val="windowText" lastClr="000000"/>
              </a:solidFill>
            </a:ln>
          </c:spPr>
          <c:invertIfNegative val="0"/>
          <c:errBars>
            <c:errBarType val="both"/>
            <c:errValType val="cust"/>
            <c:noEndCap val="0"/>
            <c:plus>
              <c:numRef>
                <c:f>'different distance'!$Q$33:$Q$36</c:f>
                <c:numCache>
                  <c:formatCode>General</c:formatCode>
                  <c:ptCount val="4"/>
                  <c:pt idx="0">
                    <c:v>32.824688162641785</c:v>
                  </c:pt>
                  <c:pt idx="1">
                    <c:v>64.846072823715218</c:v>
                  </c:pt>
                  <c:pt idx="2">
                    <c:v>38.249520482010801</c:v>
                  </c:pt>
                  <c:pt idx="3">
                    <c:v>49.470818593370737</c:v>
                  </c:pt>
                </c:numCache>
              </c:numRef>
            </c:plus>
            <c:minus>
              <c:numRef>
                <c:f>'different distance'!$Q$33:$Q$36</c:f>
                <c:numCache>
                  <c:formatCode>General</c:formatCode>
                  <c:ptCount val="4"/>
                  <c:pt idx="0">
                    <c:v>32.824688162641785</c:v>
                  </c:pt>
                  <c:pt idx="1">
                    <c:v>64.846072823715218</c:v>
                  </c:pt>
                  <c:pt idx="2">
                    <c:v>38.249520482010801</c:v>
                  </c:pt>
                  <c:pt idx="3">
                    <c:v>49.470818593370737</c:v>
                  </c:pt>
                </c:numCache>
              </c:numRef>
            </c:minus>
          </c:errBars>
          <c:cat>
            <c:strRef>
              <c:f>'different distance'!$K$33:$K$36</c:f>
              <c:strCache>
                <c:ptCount val="4"/>
                <c:pt idx="0">
                  <c:v>individual</c:v>
                </c:pt>
                <c:pt idx="1">
                  <c:v>joint</c:v>
                </c:pt>
                <c:pt idx="2">
                  <c:v>individual</c:v>
                </c:pt>
                <c:pt idx="3">
                  <c:v>joint</c:v>
                </c:pt>
              </c:strCache>
            </c:strRef>
          </c:cat>
          <c:val>
            <c:numRef>
              <c:f>'different distance'!$M$33:$M$36</c:f>
              <c:numCache>
                <c:formatCode>General</c:formatCode>
                <c:ptCount val="4"/>
                <c:pt idx="0">
                  <c:v>2.4513888942916631</c:v>
                </c:pt>
                <c:pt idx="1">
                  <c:v>236.22152777041666</c:v>
                </c:pt>
                <c:pt idx="2">
                  <c:v>-16.436805548458338</c:v>
                </c:pt>
                <c:pt idx="3">
                  <c:v>-20.93402777750001</c:v>
                </c:pt>
              </c:numCache>
            </c:numRef>
          </c:val>
        </c:ser>
        <c:ser>
          <c:idx val="2"/>
          <c:order val="2"/>
          <c:tx>
            <c:strRef>
              <c:f>'different distance'!$N$32</c:f>
              <c:strCache>
                <c:ptCount val="1"/>
                <c:pt idx="0">
                  <c:v>Δ 84 cm</c:v>
                </c:pt>
              </c:strCache>
            </c:strRef>
          </c:tx>
          <c:spPr>
            <a:solidFill>
              <a:schemeClr val="tx1"/>
            </a:solidFill>
            <a:ln>
              <a:solidFill>
                <a:sysClr val="windowText" lastClr="000000"/>
              </a:solidFill>
            </a:ln>
          </c:spPr>
          <c:invertIfNegative val="0"/>
          <c:errBars>
            <c:errBarType val="both"/>
            <c:errValType val="cust"/>
            <c:noEndCap val="0"/>
            <c:plus>
              <c:numRef>
                <c:f>'different distance'!$R$33:$R$36</c:f>
                <c:numCache>
                  <c:formatCode>General</c:formatCode>
                  <c:ptCount val="4"/>
                  <c:pt idx="0">
                    <c:v>44.323578421792519</c:v>
                  </c:pt>
                  <c:pt idx="1">
                    <c:v>125.13160142810079</c:v>
                  </c:pt>
                  <c:pt idx="2">
                    <c:v>37.320825070791194</c:v>
                  </c:pt>
                  <c:pt idx="3">
                    <c:v>52.226608830363233</c:v>
                  </c:pt>
                </c:numCache>
              </c:numRef>
            </c:plus>
            <c:minus>
              <c:numRef>
                <c:f>'different distance'!$R$33:$R$36</c:f>
                <c:numCache>
                  <c:formatCode>General</c:formatCode>
                  <c:ptCount val="4"/>
                  <c:pt idx="0">
                    <c:v>44.323578421792519</c:v>
                  </c:pt>
                  <c:pt idx="1">
                    <c:v>125.13160142810079</c:v>
                  </c:pt>
                  <c:pt idx="2">
                    <c:v>37.320825070791194</c:v>
                  </c:pt>
                  <c:pt idx="3">
                    <c:v>52.226608830363233</c:v>
                  </c:pt>
                </c:numCache>
              </c:numRef>
            </c:minus>
          </c:errBars>
          <c:cat>
            <c:strRef>
              <c:f>'different distance'!$K$33:$K$36</c:f>
              <c:strCache>
                <c:ptCount val="4"/>
                <c:pt idx="0">
                  <c:v>individual</c:v>
                </c:pt>
                <c:pt idx="1">
                  <c:v>joint</c:v>
                </c:pt>
                <c:pt idx="2">
                  <c:v>individual</c:v>
                </c:pt>
                <c:pt idx="3">
                  <c:v>joint</c:v>
                </c:pt>
              </c:strCache>
            </c:strRef>
          </c:cat>
          <c:val>
            <c:numRef>
              <c:f>'different distance'!$N$33:$N$36</c:f>
              <c:numCache>
                <c:formatCode>General</c:formatCode>
                <c:ptCount val="4"/>
                <c:pt idx="0">
                  <c:v>-47.122222222500149</c:v>
                </c:pt>
                <c:pt idx="1">
                  <c:v>413.70555555833329</c:v>
                </c:pt>
                <c:pt idx="2">
                  <c:v>-20.800694442499999</c:v>
                </c:pt>
                <c:pt idx="3">
                  <c:v>-20.165972225000004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5811840"/>
        <c:axId val="75567872"/>
      </c:barChart>
      <c:catAx>
        <c:axId val="75811840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ln>
            <a:solidFill>
              <a:sysClr val="windowText" lastClr="000000"/>
            </a:solidFill>
          </a:ln>
        </c:spPr>
        <c:txPr>
          <a:bodyPr/>
          <a:lstStyle/>
          <a:p>
            <a:pPr>
              <a:defRPr>
                <a:noFill/>
              </a:defRPr>
            </a:pPr>
            <a:endParaRPr lang="de-DE"/>
          </a:p>
        </c:txPr>
        <c:crossAx val="75567872"/>
        <c:crosses val="autoZero"/>
        <c:auto val="1"/>
        <c:lblAlgn val="ctr"/>
        <c:lblOffset val="100"/>
        <c:noMultiLvlLbl val="0"/>
      </c:catAx>
      <c:valAx>
        <c:axId val="75567872"/>
        <c:scaling>
          <c:orientation val="minMax"/>
          <c:max val="600"/>
          <c:min val="-20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Relative jump duration (ms)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ysClr val="windowText" lastClr="000000"/>
            </a:solidFill>
          </a:ln>
        </c:spPr>
        <c:crossAx val="7581184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6424974747474905"/>
          <c:y val="0.13368328958880141"/>
          <c:w val="0.15878055555555556"/>
          <c:h val="0.25115157480314959"/>
        </c:manualLayout>
      </c:layout>
      <c:overlay val="1"/>
    </c:legend>
    <c:plotVisOnly val="1"/>
    <c:dispBlanksAs val="gap"/>
    <c:showDLblsOverMax val="0"/>
  </c:chart>
  <c:spPr>
    <a:ln>
      <a:noFill/>
    </a:ln>
  </c:spPr>
  <c:txPr>
    <a:bodyPr/>
    <a:lstStyle/>
    <a:p>
      <a:pPr>
        <a:defRPr b="0"/>
      </a:pPr>
      <a:endParaRPr lang="de-DE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'same distance'!$H$58</c:f>
              <c:strCache>
                <c:ptCount val="1"/>
                <c:pt idx="0">
                  <c:v>individual</c:v>
                </c:pt>
              </c:strCache>
            </c:strRef>
          </c:tx>
          <c:spPr>
            <a:ln>
              <a:solidFill>
                <a:sysClr val="windowText" lastClr="000000"/>
              </a:solidFill>
              <a:prstDash val="sysDot"/>
            </a:ln>
          </c:spPr>
          <c:marker>
            <c:spPr>
              <a:solidFill>
                <a:schemeClr val="tx1"/>
              </a:solidFill>
              <a:ln>
                <a:solidFill>
                  <a:sysClr val="windowText" lastClr="000000"/>
                </a:solidFill>
                <a:prstDash val="sysDot"/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'same distance'!$M$31:$O$31</c:f>
                <c:numCache>
                  <c:formatCode>General</c:formatCode>
                  <c:ptCount val="3"/>
                  <c:pt idx="0">
                    <c:v>82.843050099477011</c:v>
                  </c:pt>
                  <c:pt idx="1">
                    <c:v>77.932696524425978</c:v>
                  </c:pt>
                  <c:pt idx="2">
                    <c:v>79.59848544774357</c:v>
                  </c:pt>
                </c:numCache>
              </c:numRef>
            </c:plus>
            <c:minus>
              <c:numRef>
                <c:f>'same distance'!$M$31:$O$31</c:f>
                <c:numCache>
                  <c:formatCode>General</c:formatCode>
                  <c:ptCount val="3"/>
                  <c:pt idx="0">
                    <c:v>82.843050099477011</c:v>
                  </c:pt>
                  <c:pt idx="1">
                    <c:v>77.932696524425978</c:v>
                  </c:pt>
                  <c:pt idx="2">
                    <c:v>79.59848544774357</c:v>
                  </c:pt>
                </c:numCache>
              </c:numRef>
            </c:minus>
          </c:errBars>
          <c:xVal>
            <c:numRef>
              <c:f>'same distance'!$I$57:$K$57</c:f>
              <c:numCache>
                <c:formatCode>General</c:formatCode>
                <c:ptCount val="3"/>
                <c:pt idx="0">
                  <c:v>2</c:v>
                </c:pt>
                <c:pt idx="1">
                  <c:v>3</c:v>
                </c:pt>
                <c:pt idx="2">
                  <c:v>4</c:v>
                </c:pt>
              </c:numCache>
            </c:numRef>
          </c:xVal>
          <c:yVal>
            <c:numRef>
              <c:f>'same distance'!$I$58:$K$58</c:f>
              <c:numCache>
                <c:formatCode>General</c:formatCode>
                <c:ptCount val="3"/>
                <c:pt idx="0">
                  <c:v>1608.5347222208331</c:v>
                </c:pt>
                <c:pt idx="1">
                  <c:v>1612.9041667083332</c:v>
                </c:pt>
                <c:pt idx="2">
                  <c:v>1595.2520832916664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'same distance'!$H$59</c:f>
              <c:strCache>
                <c:ptCount val="1"/>
                <c:pt idx="0">
                  <c:v>joint</c:v>
                </c:pt>
              </c:strCache>
            </c:strRef>
          </c:tx>
          <c:spPr>
            <a:ln>
              <a:solidFill>
                <a:sysClr val="windowText" lastClr="000000"/>
              </a:solidFill>
            </a:ln>
          </c:spPr>
          <c:marker>
            <c:spPr>
              <a:solidFill>
                <a:schemeClr val="tx1"/>
              </a:solidFill>
              <a:ln>
                <a:solidFill>
                  <a:sysClr val="windowText" lastClr="000000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'same distance'!$M$32:$O$32</c:f>
                <c:numCache>
                  <c:formatCode>General</c:formatCode>
                  <c:ptCount val="3"/>
                  <c:pt idx="0">
                    <c:v>88.667955064653199</c:v>
                  </c:pt>
                  <c:pt idx="1">
                    <c:v>85.507881514653818</c:v>
                  </c:pt>
                  <c:pt idx="2">
                    <c:v>91.927775180999859</c:v>
                  </c:pt>
                </c:numCache>
              </c:numRef>
            </c:plus>
            <c:minus>
              <c:numRef>
                <c:f>'same distance'!$M$32:$O$32</c:f>
                <c:numCache>
                  <c:formatCode>General</c:formatCode>
                  <c:ptCount val="3"/>
                  <c:pt idx="0">
                    <c:v>88.667955064653199</c:v>
                  </c:pt>
                  <c:pt idx="1">
                    <c:v>85.507881514653818</c:v>
                  </c:pt>
                  <c:pt idx="2">
                    <c:v>91.927775180999859</c:v>
                  </c:pt>
                </c:numCache>
              </c:numRef>
            </c:minus>
          </c:errBars>
          <c:xVal>
            <c:numRef>
              <c:f>'same distance'!$I$57:$K$57</c:f>
              <c:numCache>
                <c:formatCode>General</c:formatCode>
                <c:ptCount val="3"/>
                <c:pt idx="0">
                  <c:v>2</c:v>
                </c:pt>
                <c:pt idx="1">
                  <c:v>3</c:v>
                </c:pt>
                <c:pt idx="2">
                  <c:v>4</c:v>
                </c:pt>
              </c:numCache>
            </c:numRef>
          </c:xVal>
          <c:yVal>
            <c:numRef>
              <c:f>'same distance'!$I$59:$K$59</c:f>
              <c:numCache>
                <c:formatCode>General</c:formatCode>
                <c:ptCount val="3"/>
                <c:pt idx="0">
                  <c:v>1617.5152777624999</c:v>
                </c:pt>
                <c:pt idx="1">
                  <c:v>1567.1569444999998</c:v>
                </c:pt>
                <c:pt idx="2">
                  <c:v>1533.6583333208334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5606272"/>
        <c:axId val="75620736"/>
      </c:scatterChart>
      <c:valAx>
        <c:axId val="75606272"/>
        <c:scaling>
          <c:orientation val="minMax"/>
          <c:max val="4.5"/>
          <c:min val="1.5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smtClean="0"/>
                  <a:t>ID</a:t>
                </a:r>
                <a:endParaRPr 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ysClr val="windowText" lastClr="000000"/>
            </a:solidFill>
          </a:ln>
        </c:spPr>
        <c:crossAx val="75620736"/>
        <c:crosses val="autoZero"/>
        <c:crossBetween val="midCat"/>
        <c:majorUnit val="1"/>
        <c:minorUnit val="0.5"/>
      </c:valAx>
      <c:valAx>
        <c:axId val="75620736"/>
        <c:scaling>
          <c:orientation val="minMax"/>
          <c:max val="2200"/>
          <c:min val="100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Jump duration (ms)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ysClr val="windowText" lastClr="000000"/>
            </a:solidFill>
          </a:ln>
        </c:spPr>
        <c:crossAx val="75606272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62515138888888877"/>
          <c:y val="0.56729433077578861"/>
          <c:w val="0.33957083333333332"/>
          <c:h val="0.16315217391304349"/>
        </c:manualLayout>
      </c:layout>
      <c:overlay val="1"/>
    </c:legend>
    <c:plotVisOnly val="1"/>
    <c:dispBlanksAs val="gap"/>
    <c:showDLblsOverMax val="0"/>
  </c:chart>
  <c:txPr>
    <a:bodyPr/>
    <a:lstStyle/>
    <a:p>
      <a:pPr>
        <a:defRPr b="0"/>
      </a:pPr>
      <a:endParaRPr lang="de-DE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'different distance'!$L$60</c:f>
              <c:strCache>
                <c:ptCount val="1"/>
                <c:pt idx="0">
                  <c:v>Δ 1</c:v>
                </c:pt>
              </c:strCache>
            </c:strRef>
          </c:tx>
          <c:spPr>
            <a:solidFill>
              <a:schemeClr val="bg1"/>
            </a:solidFill>
            <a:ln>
              <a:solidFill>
                <a:sysClr val="windowText" lastClr="000000"/>
              </a:solidFill>
            </a:ln>
          </c:spPr>
          <c:invertIfNegative val="0"/>
          <c:errBars>
            <c:errBarType val="both"/>
            <c:errValType val="cust"/>
            <c:noEndCap val="0"/>
            <c:plus>
              <c:numRef>
                <c:f>'different distance'!$O$61:$O$64</c:f>
                <c:numCache>
                  <c:formatCode>General</c:formatCode>
                  <c:ptCount val="4"/>
                  <c:pt idx="0">
                    <c:v>35.193327231797376</c:v>
                  </c:pt>
                  <c:pt idx="1">
                    <c:v>47.191812296689839</c:v>
                  </c:pt>
                  <c:pt idx="2">
                    <c:v>30.597466215484893</c:v>
                  </c:pt>
                  <c:pt idx="3">
                    <c:v>43.495994429684394</c:v>
                  </c:pt>
                </c:numCache>
              </c:numRef>
            </c:plus>
            <c:minus>
              <c:numRef>
                <c:f>'different distance'!$O$61:$O$64</c:f>
                <c:numCache>
                  <c:formatCode>General</c:formatCode>
                  <c:ptCount val="4"/>
                  <c:pt idx="0">
                    <c:v>35.193327231797376</c:v>
                  </c:pt>
                  <c:pt idx="1">
                    <c:v>47.191812296689839</c:v>
                  </c:pt>
                  <c:pt idx="2">
                    <c:v>30.597466215484893</c:v>
                  </c:pt>
                  <c:pt idx="3">
                    <c:v>43.495994429684394</c:v>
                  </c:pt>
                </c:numCache>
              </c:numRef>
            </c:minus>
          </c:errBars>
          <c:cat>
            <c:strRef>
              <c:f>'different distance'!$K$61:$K$64</c:f>
              <c:strCache>
                <c:ptCount val="4"/>
                <c:pt idx="0">
                  <c:v>individual</c:v>
                </c:pt>
                <c:pt idx="1">
                  <c:v>joint</c:v>
                </c:pt>
                <c:pt idx="2">
                  <c:v>individual</c:v>
                </c:pt>
                <c:pt idx="3">
                  <c:v>joint</c:v>
                </c:pt>
              </c:strCache>
            </c:strRef>
          </c:cat>
          <c:val>
            <c:numRef>
              <c:f>'different distance'!$L$61:$L$64</c:f>
              <c:numCache>
                <c:formatCode>General</c:formatCode>
                <c:ptCount val="4"/>
                <c:pt idx="0">
                  <c:v>-57.806249991958325</c:v>
                </c:pt>
                <c:pt idx="1">
                  <c:v>166.03576388595835</c:v>
                </c:pt>
                <c:pt idx="2">
                  <c:v>-7.9156249983333424</c:v>
                </c:pt>
                <c:pt idx="3">
                  <c:v>67.786458333458</c:v>
                </c:pt>
              </c:numCache>
            </c:numRef>
          </c:val>
        </c:ser>
        <c:ser>
          <c:idx val="1"/>
          <c:order val="1"/>
          <c:tx>
            <c:strRef>
              <c:f>'different distance'!$M$60</c:f>
              <c:strCache>
                <c:ptCount val="1"/>
                <c:pt idx="0">
                  <c:v>Δ 2</c:v>
                </c:pt>
              </c:strCache>
            </c:strRef>
          </c:tx>
          <c:spPr>
            <a:solidFill>
              <a:schemeClr val="tx1"/>
            </a:solidFill>
            <a:ln>
              <a:solidFill>
                <a:sysClr val="windowText" lastClr="000000"/>
              </a:solidFill>
            </a:ln>
          </c:spPr>
          <c:invertIfNegative val="0"/>
          <c:errBars>
            <c:errBarType val="both"/>
            <c:errValType val="cust"/>
            <c:noEndCap val="0"/>
            <c:plus>
              <c:numRef>
                <c:f>'different distance'!$P$61:$P$64</c:f>
                <c:numCache>
                  <c:formatCode>General</c:formatCode>
                  <c:ptCount val="4"/>
                  <c:pt idx="0">
                    <c:v>42.440272099095864</c:v>
                  </c:pt>
                  <c:pt idx="1">
                    <c:v>35.329818484346447</c:v>
                  </c:pt>
                  <c:pt idx="2">
                    <c:v>42.896551284134915</c:v>
                  </c:pt>
                  <c:pt idx="3">
                    <c:v>46.37893936731539</c:v>
                  </c:pt>
                </c:numCache>
              </c:numRef>
            </c:plus>
            <c:minus>
              <c:numRef>
                <c:f>'different distance'!$P$61:$P$64</c:f>
                <c:numCache>
                  <c:formatCode>General</c:formatCode>
                  <c:ptCount val="4"/>
                  <c:pt idx="0">
                    <c:v>42.440272099095864</c:v>
                  </c:pt>
                  <c:pt idx="1">
                    <c:v>35.329818484346447</c:v>
                  </c:pt>
                  <c:pt idx="2">
                    <c:v>42.896551284134915</c:v>
                  </c:pt>
                  <c:pt idx="3">
                    <c:v>46.37893936731539</c:v>
                  </c:pt>
                </c:numCache>
              </c:numRef>
            </c:minus>
          </c:errBars>
          <c:cat>
            <c:strRef>
              <c:f>'different distance'!$K$61:$K$64</c:f>
              <c:strCache>
                <c:ptCount val="4"/>
                <c:pt idx="0">
                  <c:v>individual</c:v>
                </c:pt>
                <c:pt idx="1">
                  <c:v>joint</c:v>
                </c:pt>
                <c:pt idx="2">
                  <c:v>individual</c:v>
                </c:pt>
                <c:pt idx="3">
                  <c:v>joint</c:v>
                </c:pt>
              </c:strCache>
            </c:strRef>
          </c:cat>
          <c:val>
            <c:numRef>
              <c:f>'different distance'!$M$61:$M$64</c:f>
              <c:numCache>
                <c:formatCode>General</c:formatCode>
                <c:ptCount val="4"/>
                <c:pt idx="0">
                  <c:v>-36.668055552916655</c:v>
                </c:pt>
                <c:pt idx="1">
                  <c:v>110.45416666666669</c:v>
                </c:pt>
                <c:pt idx="2">
                  <c:v>-26.756249994291629</c:v>
                </c:pt>
                <c:pt idx="3">
                  <c:v>116.96736110791666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5638656"/>
        <c:axId val="75640192"/>
      </c:barChart>
      <c:catAx>
        <c:axId val="75638656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ln>
            <a:solidFill>
              <a:sysClr val="windowText" lastClr="000000"/>
            </a:solidFill>
          </a:ln>
        </c:spPr>
        <c:txPr>
          <a:bodyPr/>
          <a:lstStyle/>
          <a:p>
            <a:pPr>
              <a:defRPr>
                <a:noFill/>
              </a:defRPr>
            </a:pPr>
            <a:endParaRPr lang="de-DE"/>
          </a:p>
        </c:txPr>
        <c:crossAx val="75640192"/>
        <c:crosses val="autoZero"/>
        <c:auto val="1"/>
        <c:lblAlgn val="ctr"/>
        <c:lblOffset val="100"/>
        <c:noMultiLvlLbl val="0"/>
      </c:catAx>
      <c:valAx>
        <c:axId val="75640192"/>
        <c:scaling>
          <c:orientation val="minMax"/>
          <c:max val="600"/>
          <c:min val="-20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Relative jump duration (ms)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ysClr val="windowText" lastClr="000000"/>
            </a:solidFill>
          </a:ln>
        </c:spPr>
        <c:crossAx val="7563865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3656919191919188"/>
          <c:y val="0.13387540099154269"/>
          <c:w val="9.6082323232323213E-2"/>
          <c:h val="0.1674343832021003"/>
        </c:manualLayout>
      </c:layout>
      <c:overlay val="1"/>
    </c:legend>
    <c:plotVisOnly val="1"/>
    <c:dispBlanksAs val="gap"/>
    <c:showDLblsOverMax val="0"/>
  </c:chart>
  <c:spPr>
    <a:ln>
      <a:noFill/>
    </a:ln>
  </c:spPr>
  <c:txPr>
    <a:bodyPr/>
    <a:lstStyle/>
    <a:p>
      <a:pPr>
        <a:defRPr b="0"/>
      </a:pPr>
      <a:endParaRPr lang="de-DE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'different distance'!$L$3</c:f>
              <c:strCache>
                <c:ptCount val="1"/>
                <c:pt idx="0">
                  <c:v>Δ 35 cm</c:v>
                </c:pt>
              </c:strCache>
            </c:strRef>
          </c:tx>
          <c:spPr>
            <a:solidFill>
              <a:schemeClr val="bg1"/>
            </a:solidFill>
            <a:ln>
              <a:solidFill>
                <a:sysClr val="windowText" lastClr="000000"/>
              </a:solidFill>
            </a:ln>
          </c:spPr>
          <c:invertIfNegative val="0"/>
          <c:errBars>
            <c:errBarType val="both"/>
            <c:errValType val="cust"/>
            <c:noEndCap val="0"/>
            <c:plus>
              <c:numRef>
                <c:f>'different distance'!$P$4:$P$7</c:f>
                <c:numCache>
                  <c:formatCode>General</c:formatCode>
                  <c:ptCount val="4"/>
                  <c:pt idx="0">
                    <c:v>46.787205282040546</c:v>
                  </c:pt>
                  <c:pt idx="1">
                    <c:v>50.275908263117813</c:v>
                  </c:pt>
                  <c:pt idx="2">
                    <c:v>51.330896735733845</c:v>
                  </c:pt>
                  <c:pt idx="3">
                    <c:v>29.503962094265177</c:v>
                  </c:pt>
                </c:numCache>
              </c:numRef>
            </c:plus>
            <c:minus>
              <c:numRef>
                <c:f>'different distance'!$P$4:$P$7</c:f>
                <c:numCache>
                  <c:formatCode>General</c:formatCode>
                  <c:ptCount val="4"/>
                  <c:pt idx="0">
                    <c:v>46.787205282040546</c:v>
                  </c:pt>
                  <c:pt idx="1">
                    <c:v>50.275908263117813</c:v>
                  </c:pt>
                  <c:pt idx="2">
                    <c:v>51.330896735733845</c:v>
                  </c:pt>
                  <c:pt idx="3">
                    <c:v>29.503962094265177</c:v>
                  </c:pt>
                </c:numCache>
              </c:numRef>
            </c:minus>
          </c:errBars>
          <c:cat>
            <c:strRef>
              <c:f>'different distance'!$K$4:$K$7</c:f>
              <c:strCache>
                <c:ptCount val="4"/>
                <c:pt idx="0">
                  <c:v>individual</c:v>
                </c:pt>
                <c:pt idx="1">
                  <c:v>joint</c:v>
                </c:pt>
                <c:pt idx="2">
                  <c:v>individual</c:v>
                </c:pt>
                <c:pt idx="3">
                  <c:v>joint</c:v>
                </c:pt>
              </c:strCache>
            </c:strRef>
          </c:cat>
          <c:val>
            <c:numRef>
              <c:f>'different distance'!$L$4:$L$7</c:f>
              <c:numCache>
                <c:formatCode>General</c:formatCode>
                <c:ptCount val="4"/>
                <c:pt idx="0">
                  <c:v>65.672453713333056</c:v>
                </c:pt>
                <c:pt idx="1">
                  <c:v>156.2835648179167</c:v>
                </c:pt>
                <c:pt idx="2">
                  <c:v>22.057870362250107</c:v>
                </c:pt>
                <c:pt idx="3">
                  <c:v>-38.738425924875266</c:v>
                </c:pt>
              </c:numCache>
            </c:numRef>
          </c:val>
        </c:ser>
        <c:ser>
          <c:idx val="1"/>
          <c:order val="1"/>
          <c:tx>
            <c:strRef>
              <c:f>'different distance'!$M$3</c:f>
              <c:strCache>
                <c:ptCount val="1"/>
                <c:pt idx="0">
                  <c:v>Δ 70 cm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solidFill>
                <a:sysClr val="windowText" lastClr="000000"/>
              </a:solidFill>
            </a:ln>
          </c:spPr>
          <c:invertIfNegative val="0"/>
          <c:errBars>
            <c:errBarType val="both"/>
            <c:errValType val="cust"/>
            <c:noEndCap val="0"/>
            <c:plus>
              <c:numRef>
                <c:f>'different distance'!$Q$4:$Q$7</c:f>
                <c:numCache>
                  <c:formatCode>General</c:formatCode>
                  <c:ptCount val="4"/>
                  <c:pt idx="0">
                    <c:v>41.808510148417213</c:v>
                  </c:pt>
                  <c:pt idx="1">
                    <c:v>71.358748438047584</c:v>
                  </c:pt>
                  <c:pt idx="2">
                    <c:v>48.673953424863811</c:v>
                  </c:pt>
                  <c:pt idx="3">
                    <c:v>47.641266761184795</c:v>
                  </c:pt>
                </c:numCache>
              </c:numRef>
            </c:plus>
            <c:minus>
              <c:numRef>
                <c:f>'different distance'!$Q$4:$Q$7</c:f>
                <c:numCache>
                  <c:formatCode>General</c:formatCode>
                  <c:ptCount val="4"/>
                  <c:pt idx="0">
                    <c:v>41.808510148417213</c:v>
                  </c:pt>
                  <c:pt idx="1">
                    <c:v>71.358748438047584</c:v>
                  </c:pt>
                  <c:pt idx="2">
                    <c:v>48.673953424863811</c:v>
                  </c:pt>
                  <c:pt idx="3">
                    <c:v>47.641266761184795</c:v>
                  </c:pt>
                </c:numCache>
              </c:numRef>
            </c:minus>
          </c:errBars>
          <c:cat>
            <c:strRef>
              <c:f>'different distance'!$K$4:$K$7</c:f>
              <c:strCache>
                <c:ptCount val="4"/>
                <c:pt idx="0">
                  <c:v>individual</c:v>
                </c:pt>
                <c:pt idx="1">
                  <c:v>joint</c:v>
                </c:pt>
                <c:pt idx="2">
                  <c:v>individual</c:v>
                </c:pt>
                <c:pt idx="3">
                  <c:v>joint</c:v>
                </c:pt>
              </c:strCache>
            </c:strRef>
          </c:cat>
          <c:val>
            <c:numRef>
              <c:f>'different distance'!$M$4:$M$7</c:f>
              <c:numCache>
                <c:formatCode>General</c:formatCode>
                <c:ptCount val="4"/>
                <c:pt idx="0">
                  <c:v>17.522569441249942</c:v>
                </c:pt>
                <c:pt idx="1">
                  <c:v>290.12152777916668</c:v>
                </c:pt>
                <c:pt idx="2">
                  <c:v>78.671874998749786</c:v>
                </c:pt>
                <c:pt idx="3">
                  <c:v>-52.149305559583325</c:v>
                </c:pt>
              </c:numCache>
            </c:numRef>
          </c:val>
        </c:ser>
        <c:ser>
          <c:idx val="2"/>
          <c:order val="2"/>
          <c:tx>
            <c:strRef>
              <c:f>'different distance'!$N$3</c:f>
              <c:strCache>
                <c:ptCount val="1"/>
                <c:pt idx="0">
                  <c:v>Δ 105 cm</c:v>
                </c:pt>
              </c:strCache>
            </c:strRef>
          </c:tx>
          <c:spPr>
            <a:solidFill>
              <a:schemeClr val="tx2">
                <a:lumMod val="50000"/>
              </a:schemeClr>
            </a:solidFill>
            <a:ln>
              <a:solidFill>
                <a:sysClr val="windowText" lastClr="000000"/>
              </a:solidFill>
            </a:ln>
          </c:spPr>
          <c:invertIfNegative val="0"/>
          <c:errBars>
            <c:errBarType val="both"/>
            <c:errValType val="cust"/>
            <c:noEndCap val="0"/>
            <c:plus>
              <c:numRef>
                <c:f>'different distance'!$R$4:$R$7</c:f>
                <c:numCache>
                  <c:formatCode>General</c:formatCode>
                  <c:ptCount val="4"/>
                  <c:pt idx="0">
                    <c:v>82.421059962761063</c:v>
                  </c:pt>
                  <c:pt idx="1">
                    <c:v>108.89517759426865</c:v>
                  </c:pt>
                  <c:pt idx="2">
                    <c:v>56.480141116727495</c:v>
                  </c:pt>
                  <c:pt idx="3">
                    <c:v>58.487910232618276</c:v>
                  </c:pt>
                </c:numCache>
              </c:numRef>
            </c:plus>
            <c:minus>
              <c:numRef>
                <c:f>'different distance'!$R$4:$R$7</c:f>
                <c:numCache>
                  <c:formatCode>General</c:formatCode>
                  <c:ptCount val="4"/>
                  <c:pt idx="0">
                    <c:v>82.421059962761063</c:v>
                  </c:pt>
                  <c:pt idx="1">
                    <c:v>108.89517759426865</c:v>
                  </c:pt>
                  <c:pt idx="2">
                    <c:v>56.480141116727495</c:v>
                  </c:pt>
                  <c:pt idx="3">
                    <c:v>58.487910232618276</c:v>
                  </c:pt>
                </c:numCache>
              </c:numRef>
            </c:minus>
          </c:errBars>
          <c:cat>
            <c:strRef>
              <c:f>'different distance'!$K$4:$K$7</c:f>
              <c:strCache>
                <c:ptCount val="4"/>
                <c:pt idx="0">
                  <c:v>individual</c:v>
                </c:pt>
                <c:pt idx="1">
                  <c:v>joint</c:v>
                </c:pt>
                <c:pt idx="2">
                  <c:v>individual</c:v>
                </c:pt>
                <c:pt idx="3">
                  <c:v>joint</c:v>
                </c:pt>
              </c:strCache>
            </c:strRef>
          </c:cat>
          <c:val>
            <c:numRef>
              <c:f>'different distance'!$N$4:$N$7</c:f>
              <c:numCache>
                <c:formatCode>General</c:formatCode>
                <c:ptCount val="4"/>
                <c:pt idx="0">
                  <c:v>65.534722236249948</c:v>
                </c:pt>
                <c:pt idx="1">
                  <c:v>437.52083332916732</c:v>
                </c:pt>
                <c:pt idx="2">
                  <c:v>83.041666665000491</c:v>
                </c:pt>
                <c:pt idx="3">
                  <c:v>-111.11458333487502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9708032"/>
        <c:axId val="69722112"/>
      </c:barChart>
      <c:catAx>
        <c:axId val="69708032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ln>
            <a:solidFill>
              <a:sysClr val="windowText" lastClr="000000"/>
            </a:solidFill>
          </a:ln>
        </c:spPr>
        <c:txPr>
          <a:bodyPr/>
          <a:lstStyle/>
          <a:p>
            <a:pPr>
              <a:defRPr>
                <a:noFill/>
              </a:defRPr>
            </a:pPr>
            <a:endParaRPr lang="de-DE"/>
          </a:p>
        </c:txPr>
        <c:crossAx val="69722112"/>
        <c:crosses val="autoZero"/>
        <c:auto val="1"/>
        <c:lblAlgn val="ctr"/>
        <c:lblOffset val="100"/>
        <c:noMultiLvlLbl val="0"/>
      </c:catAx>
      <c:valAx>
        <c:axId val="69722112"/>
        <c:scaling>
          <c:orientation val="minMax"/>
          <c:max val="600"/>
          <c:min val="-20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Relative jump duration (ms)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ysClr val="windowText" lastClr="000000"/>
            </a:solidFill>
          </a:ln>
        </c:spPr>
        <c:crossAx val="6970803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447828282828286"/>
          <c:y val="8.275736366287588E-2"/>
          <c:w val="0.17504040404040486"/>
          <c:h val="0.25115157480314959"/>
        </c:manualLayout>
      </c:layout>
      <c:overlay val="1"/>
    </c:legend>
    <c:plotVisOnly val="1"/>
    <c:dispBlanksAs val="gap"/>
    <c:showDLblsOverMax val="0"/>
  </c:chart>
  <c:spPr>
    <a:ln>
      <a:noFill/>
    </a:ln>
  </c:spPr>
  <c:txPr>
    <a:bodyPr/>
    <a:lstStyle/>
    <a:p>
      <a:pPr>
        <a:defRPr b="0"/>
      </a:pPr>
      <a:endParaRPr lang="de-DE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'different distance'!$L$32</c:f>
              <c:strCache>
                <c:ptCount val="1"/>
                <c:pt idx="0">
                  <c:v>Δ 28 cm</c:v>
                </c:pt>
              </c:strCache>
            </c:strRef>
          </c:tx>
          <c:spPr>
            <a:solidFill>
              <a:schemeClr val="bg1"/>
            </a:solidFill>
            <a:ln>
              <a:solidFill>
                <a:sysClr val="windowText" lastClr="000000"/>
              </a:solidFill>
            </a:ln>
          </c:spPr>
          <c:invertIfNegative val="0"/>
          <c:errBars>
            <c:errBarType val="both"/>
            <c:errValType val="cust"/>
            <c:noEndCap val="0"/>
            <c:plus>
              <c:numRef>
                <c:f>'different distance'!$P$33:$P$36</c:f>
                <c:numCache>
                  <c:formatCode>General</c:formatCode>
                  <c:ptCount val="4"/>
                  <c:pt idx="0">
                    <c:v>38.40144064811485</c:v>
                  </c:pt>
                  <c:pt idx="1">
                    <c:v>66.142325464342278</c:v>
                  </c:pt>
                  <c:pt idx="2">
                    <c:v>36.346059169998519</c:v>
                  </c:pt>
                  <c:pt idx="3">
                    <c:v>46.602202930125749</c:v>
                  </c:pt>
                </c:numCache>
              </c:numRef>
            </c:plus>
            <c:minus>
              <c:numRef>
                <c:f>'different distance'!$P$33:$P$36</c:f>
                <c:numCache>
                  <c:formatCode>General</c:formatCode>
                  <c:ptCount val="4"/>
                  <c:pt idx="0">
                    <c:v>38.40144064811485</c:v>
                  </c:pt>
                  <c:pt idx="1">
                    <c:v>66.142325464342278</c:v>
                  </c:pt>
                  <c:pt idx="2">
                    <c:v>36.346059169998519</c:v>
                  </c:pt>
                  <c:pt idx="3">
                    <c:v>46.602202930125749</c:v>
                  </c:pt>
                </c:numCache>
              </c:numRef>
            </c:minus>
          </c:errBars>
          <c:cat>
            <c:strRef>
              <c:f>'different distance'!$K$33:$K$36</c:f>
              <c:strCache>
                <c:ptCount val="4"/>
                <c:pt idx="0">
                  <c:v>individual</c:v>
                </c:pt>
                <c:pt idx="1">
                  <c:v>joint</c:v>
                </c:pt>
                <c:pt idx="2">
                  <c:v>individual</c:v>
                </c:pt>
                <c:pt idx="3">
                  <c:v>joint</c:v>
                </c:pt>
              </c:strCache>
            </c:strRef>
          </c:cat>
          <c:val>
            <c:numRef>
              <c:f>'different distance'!$L$33:$L$36</c:f>
              <c:numCache>
                <c:formatCode>General</c:formatCode>
                <c:ptCount val="4"/>
                <c:pt idx="0">
                  <c:v>-88.130555556916619</c:v>
                </c:pt>
                <c:pt idx="1">
                  <c:v>119.08055555833333</c:v>
                </c:pt>
                <c:pt idx="2">
                  <c:v>-19.755555557500003</c:v>
                </c:pt>
                <c:pt idx="3">
                  <c:v>-17.340277782083326</c:v>
                </c:pt>
              </c:numCache>
            </c:numRef>
          </c:val>
        </c:ser>
        <c:ser>
          <c:idx val="1"/>
          <c:order val="1"/>
          <c:tx>
            <c:strRef>
              <c:f>'different distance'!$M$32</c:f>
              <c:strCache>
                <c:ptCount val="1"/>
                <c:pt idx="0">
                  <c:v>Δ 56 cm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solidFill>
                <a:sysClr val="windowText" lastClr="000000"/>
              </a:solidFill>
            </a:ln>
          </c:spPr>
          <c:invertIfNegative val="0"/>
          <c:errBars>
            <c:errBarType val="both"/>
            <c:errValType val="cust"/>
            <c:noEndCap val="0"/>
            <c:plus>
              <c:numRef>
                <c:f>'different distance'!$Q$33:$Q$36</c:f>
                <c:numCache>
                  <c:formatCode>General</c:formatCode>
                  <c:ptCount val="4"/>
                  <c:pt idx="0">
                    <c:v>32.824688162641785</c:v>
                  </c:pt>
                  <c:pt idx="1">
                    <c:v>64.846072823715218</c:v>
                  </c:pt>
                  <c:pt idx="2">
                    <c:v>38.249520482010801</c:v>
                  </c:pt>
                  <c:pt idx="3">
                    <c:v>49.470818593370737</c:v>
                  </c:pt>
                </c:numCache>
              </c:numRef>
            </c:plus>
            <c:minus>
              <c:numRef>
                <c:f>'different distance'!$Q$33:$Q$36</c:f>
                <c:numCache>
                  <c:formatCode>General</c:formatCode>
                  <c:ptCount val="4"/>
                  <c:pt idx="0">
                    <c:v>32.824688162641785</c:v>
                  </c:pt>
                  <c:pt idx="1">
                    <c:v>64.846072823715218</c:v>
                  </c:pt>
                  <c:pt idx="2">
                    <c:v>38.249520482010801</c:v>
                  </c:pt>
                  <c:pt idx="3">
                    <c:v>49.470818593370737</c:v>
                  </c:pt>
                </c:numCache>
              </c:numRef>
            </c:minus>
          </c:errBars>
          <c:cat>
            <c:strRef>
              <c:f>'different distance'!$K$33:$K$36</c:f>
              <c:strCache>
                <c:ptCount val="4"/>
                <c:pt idx="0">
                  <c:v>individual</c:v>
                </c:pt>
                <c:pt idx="1">
                  <c:v>joint</c:v>
                </c:pt>
                <c:pt idx="2">
                  <c:v>individual</c:v>
                </c:pt>
                <c:pt idx="3">
                  <c:v>joint</c:v>
                </c:pt>
              </c:strCache>
            </c:strRef>
          </c:cat>
          <c:val>
            <c:numRef>
              <c:f>'different distance'!$M$33:$M$36</c:f>
              <c:numCache>
                <c:formatCode>General</c:formatCode>
                <c:ptCount val="4"/>
                <c:pt idx="0">
                  <c:v>2.4513888942916631</c:v>
                </c:pt>
                <c:pt idx="1">
                  <c:v>236.22152777041666</c:v>
                </c:pt>
                <c:pt idx="2">
                  <c:v>-16.436805548458338</c:v>
                </c:pt>
                <c:pt idx="3">
                  <c:v>-20.93402777750001</c:v>
                </c:pt>
              </c:numCache>
            </c:numRef>
          </c:val>
        </c:ser>
        <c:ser>
          <c:idx val="2"/>
          <c:order val="2"/>
          <c:tx>
            <c:strRef>
              <c:f>'different distance'!$N$32</c:f>
              <c:strCache>
                <c:ptCount val="1"/>
                <c:pt idx="0">
                  <c:v>Δ 84 cm</c:v>
                </c:pt>
              </c:strCache>
            </c:strRef>
          </c:tx>
          <c:spPr>
            <a:solidFill>
              <a:schemeClr val="tx2">
                <a:lumMod val="50000"/>
              </a:schemeClr>
            </a:solidFill>
            <a:ln>
              <a:solidFill>
                <a:sysClr val="windowText" lastClr="000000"/>
              </a:solidFill>
            </a:ln>
          </c:spPr>
          <c:invertIfNegative val="0"/>
          <c:errBars>
            <c:errBarType val="both"/>
            <c:errValType val="cust"/>
            <c:noEndCap val="0"/>
            <c:plus>
              <c:numRef>
                <c:f>'different distance'!$R$33:$R$36</c:f>
                <c:numCache>
                  <c:formatCode>General</c:formatCode>
                  <c:ptCount val="4"/>
                  <c:pt idx="0">
                    <c:v>44.323578421792519</c:v>
                  </c:pt>
                  <c:pt idx="1">
                    <c:v>125.13160142810079</c:v>
                  </c:pt>
                  <c:pt idx="2">
                    <c:v>37.320825070791194</c:v>
                  </c:pt>
                  <c:pt idx="3">
                    <c:v>52.226608830363233</c:v>
                  </c:pt>
                </c:numCache>
              </c:numRef>
            </c:plus>
            <c:minus>
              <c:numRef>
                <c:f>'different distance'!$R$33:$R$36</c:f>
                <c:numCache>
                  <c:formatCode>General</c:formatCode>
                  <c:ptCount val="4"/>
                  <c:pt idx="0">
                    <c:v>44.323578421792519</c:v>
                  </c:pt>
                  <c:pt idx="1">
                    <c:v>125.13160142810079</c:v>
                  </c:pt>
                  <c:pt idx="2">
                    <c:v>37.320825070791194</c:v>
                  </c:pt>
                  <c:pt idx="3">
                    <c:v>52.226608830363233</c:v>
                  </c:pt>
                </c:numCache>
              </c:numRef>
            </c:minus>
          </c:errBars>
          <c:cat>
            <c:strRef>
              <c:f>'different distance'!$K$33:$K$36</c:f>
              <c:strCache>
                <c:ptCount val="4"/>
                <c:pt idx="0">
                  <c:v>individual</c:v>
                </c:pt>
                <c:pt idx="1">
                  <c:v>joint</c:v>
                </c:pt>
                <c:pt idx="2">
                  <c:v>individual</c:v>
                </c:pt>
                <c:pt idx="3">
                  <c:v>joint</c:v>
                </c:pt>
              </c:strCache>
            </c:strRef>
          </c:cat>
          <c:val>
            <c:numRef>
              <c:f>'different distance'!$N$33:$N$36</c:f>
              <c:numCache>
                <c:formatCode>General</c:formatCode>
                <c:ptCount val="4"/>
                <c:pt idx="0">
                  <c:v>-47.122222222500149</c:v>
                </c:pt>
                <c:pt idx="1">
                  <c:v>413.70555555833329</c:v>
                </c:pt>
                <c:pt idx="2">
                  <c:v>-20.800694442499999</c:v>
                </c:pt>
                <c:pt idx="3">
                  <c:v>-20.165972225000004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1299456"/>
        <c:axId val="71300992"/>
      </c:barChart>
      <c:catAx>
        <c:axId val="71299456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ln>
            <a:solidFill>
              <a:sysClr val="windowText" lastClr="000000"/>
            </a:solidFill>
          </a:ln>
        </c:spPr>
        <c:txPr>
          <a:bodyPr/>
          <a:lstStyle/>
          <a:p>
            <a:pPr>
              <a:defRPr>
                <a:noFill/>
              </a:defRPr>
            </a:pPr>
            <a:endParaRPr lang="de-DE"/>
          </a:p>
        </c:txPr>
        <c:crossAx val="71300992"/>
        <c:crosses val="autoZero"/>
        <c:auto val="1"/>
        <c:lblAlgn val="ctr"/>
        <c:lblOffset val="100"/>
        <c:noMultiLvlLbl val="0"/>
      </c:catAx>
      <c:valAx>
        <c:axId val="71300992"/>
        <c:scaling>
          <c:orientation val="minMax"/>
          <c:max val="600"/>
          <c:min val="-20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Relative jump duration (ms)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ysClr val="windowText" lastClr="000000"/>
            </a:solidFill>
          </a:ln>
        </c:spPr>
        <c:crossAx val="7129945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6424974747474905"/>
          <c:y val="0.13368328958880141"/>
          <c:w val="0.15878055555555556"/>
          <c:h val="0.25115157480314959"/>
        </c:manualLayout>
      </c:layout>
      <c:overlay val="1"/>
    </c:legend>
    <c:plotVisOnly val="1"/>
    <c:dispBlanksAs val="gap"/>
    <c:showDLblsOverMax val="0"/>
  </c:chart>
  <c:spPr>
    <a:ln>
      <a:noFill/>
    </a:ln>
  </c:spPr>
  <c:txPr>
    <a:bodyPr/>
    <a:lstStyle/>
    <a:p>
      <a:pPr>
        <a:defRPr b="0"/>
      </a:pPr>
      <a:endParaRPr lang="de-DE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'different distance'!$L$60</c:f>
              <c:strCache>
                <c:ptCount val="1"/>
                <c:pt idx="0">
                  <c:v>Δ 1</c:v>
                </c:pt>
              </c:strCache>
            </c:strRef>
          </c:tx>
          <c:spPr>
            <a:solidFill>
              <a:schemeClr val="bg1"/>
            </a:solidFill>
            <a:ln>
              <a:solidFill>
                <a:sysClr val="windowText" lastClr="000000"/>
              </a:solidFill>
            </a:ln>
          </c:spPr>
          <c:invertIfNegative val="0"/>
          <c:errBars>
            <c:errBarType val="both"/>
            <c:errValType val="cust"/>
            <c:noEndCap val="0"/>
            <c:plus>
              <c:numRef>
                <c:f>'different distance'!$O$61:$O$64</c:f>
                <c:numCache>
                  <c:formatCode>General</c:formatCode>
                  <c:ptCount val="4"/>
                  <c:pt idx="0">
                    <c:v>35.193327231797376</c:v>
                  </c:pt>
                  <c:pt idx="1">
                    <c:v>47.191812296689839</c:v>
                  </c:pt>
                  <c:pt idx="2">
                    <c:v>30.597466215484893</c:v>
                  </c:pt>
                  <c:pt idx="3">
                    <c:v>43.495994429684394</c:v>
                  </c:pt>
                </c:numCache>
              </c:numRef>
            </c:plus>
            <c:minus>
              <c:numRef>
                <c:f>'different distance'!$O$61:$O$64</c:f>
                <c:numCache>
                  <c:formatCode>General</c:formatCode>
                  <c:ptCount val="4"/>
                  <c:pt idx="0">
                    <c:v>35.193327231797376</c:v>
                  </c:pt>
                  <c:pt idx="1">
                    <c:v>47.191812296689839</c:v>
                  </c:pt>
                  <c:pt idx="2">
                    <c:v>30.597466215484893</c:v>
                  </c:pt>
                  <c:pt idx="3">
                    <c:v>43.495994429684394</c:v>
                  </c:pt>
                </c:numCache>
              </c:numRef>
            </c:minus>
          </c:errBars>
          <c:cat>
            <c:strRef>
              <c:f>'different distance'!$K$61:$K$64</c:f>
              <c:strCache>
                <c:ptCount val="4"/>
                <c:pt idx="0">
                  <c:v>individual</c:v>
                </c:pt>
                <c:pt idx="1">
                  <c:v>joint</c:v>
                </c:pt>
                <c:pt idx="2">
                  <c:v>individual</c:v>
                </c:pt>
                <c:pt idx="3">
                  <c:v>joint</c:v>
                </c:pt>
              </c:strCache>
            </c:strRef>
          </c:cat>
          <c:val>
            <c:numRef>
              <c:f>'different distance'!$L$61:$L$64</c:f>
              <c:numCache>
                <c:formatCode>General</c:formatCode>
                <c:ptCount val="4"/>
                <c:pt idx="0">
                  <c:v>-57.806249991958325</c:v>
                </c:pt>
                <c:pt idx="1">
                  <c:v>166.03576388595835</c:v>
                </c:pt>
                <c:pt idx="2">
                  <c:v>-7.9156249983333424</c:v>
                </c:pt>
                <c:pt idx="3">
                  <c:v>67.786458333458</c:v>
                </c:pt>
              </c:numCache>
            </c:numRef>
          </c:val>
        </c:ser>
        <c:ser>
          <c:idx val="1"/>
          <c:order val="1"/>
          <c:tx>
            <c:strRef>
              <c:f>'different distance'!$M$60</c:f>
              <c:strCache>
                <c:ptCount val="1"/>
                <c:pt idx="0">
                  <c:v>Δ 2</c:v>
                </c:pt>
              </c:strCache>
            </c:strRef>
          </c:tx>
          <c:spPr>
            <a:solidFill>
              <a:schemeClr val="tx1"/>
            </a:solidFill>
            <a:ln>
              <a:solidFill>
                <a:sysClr val="windowText" lastClr="000000"/>
              </a:solidFill>
            </a:ln>
          </c:spPr>
          <c:invertIfNegative val="0"/>
          <c:errBars>
            <c:errBarType val="both"/>
            <c:errValType val="cust"/>
            <c:noEndCap val="0"/>
            <c:plus>
              <c:numRef>
                <c:f>'different distance'!$P$61:$P$64</c:f>
                <c:numCache>
                  <c:formatCode>General</c:formatCode>
                  <c:ptCount val="4"/>
                  <c:pt idx="0">
                    <c:v>42.440272099095864</c:v>
                  </c:pt>
                  <c:pt idx="1">
                    <c:v>35.329818484346447</c:v>
                  </c:pt>
                  <c:pt idx="2">
                    <c:v>42.896551284134915</c:v>
                  </c:pt>
                  <c:pt idx="3">
                    <c:v>46.37893936731539</c:v>
                  </c:pt>
                </c:numCache>
              </c:numRef>
            </c:plus>
            <c:minus>
              <c:numRef>
                <c:f>'different distance'!$P$61:$P$64</c:f>
                <c:numCache>
                  <c:formatCode>General</c:formatCode>
                  <c:ptCount val="4"/>
                  <c:pt idx="0">
                    <c:v>42.440272099095864</c:v>
                  </c:pt>
                  <c:pt idx="1">
                    <c:v>35.329818484346447</c:v>
                  </c:pt>
                  <c:pt idx="2">
                    <c:v>42.896551284134915</c:v>
                  </c:pt>
                  <c:pt idx="3">
                    <c:v>46.37893936731539</c:v>
                  </c:pt>
                </c:numCache>
              </c:numRef>
            </c:minus>
          </c:errBars>
          <c:cat>
            <c:strRef>
              <c:f>'different distance'!$K$61:$K$64</c:f>
              <c:strCache>
                <c:ptCount val="4"/>
                <c:pt idx="0">
                  <c:v>individual</c:v>
                </c:pt>
                <c:pt idx="1">
                  <c:v>joint</c:v>
                </c:pt>
                <c:pt idx="2">
                  <c:v>individual</c:v>
                </c:pt>
                <c:pt idx="3">
                  <c:v>joint</c:v>
                </c:pt>
              </c:strCache>
            </c:strRef>
          </c:cat>
          <c:val>
            <c:numRef>
              <c:f>'different distance'!$M$61:$M$64</c:f>
              <c:numCache>
                <c:formatCode>General</c:formatCode>
                <c:ptCount val="4"/>
                <c:pt idx="0">
                  <c:v>-36.668055552916655</c:v>
                </c:pt>
                <c:pt idx="1">
                  <c:v>110.45416666666669</c:v>
                </c:pt>
                <c:pt idx="2">
                  <c:v>-26.756249994291629</c:v>
                </c:pt>
                <c:pt idx="3">
                  <c:v>116.96736110791666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1947008"/>
        <c:axId val="71948544"/>
      </c:barChart>
      <c:catAx>
        <c:axId val="71947008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ln>
            <a:solidFill>
              <a:sysClr val="windowText" lastClr="000000"/>
            </a:solidFill>
          </a:ln>
        </c:spPr>
        <c:txPr>
          <a:bodyPr/>
          <a:lstStyle/>
          <a:p>
            <a:pPr>
              <a:defRPr>
                <a:noFill/>
              </a:defRPr>
            </a:pPr>
            <a:endParaRPr lang="de-DE"/>
          </a:p>
        </c:txPr>
        <c:crossAx val="71948544"/>
        <c:crosses val="autoZero"/>
        <c:auto val="1"/>
        <c:lblAlgn val="ctr"/>
        <c:lblOffset val="100"/>
        <c:noMultiLvlLbl val="0"/>
      </c:catAx>
      <c:valAx>
        <c:axId val="71948544"/>
        <c:scaling>
          <c:orientation val="minMax"/>
          <c:max val="600"/>
          <c:min val="-20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Relative jump duration (ms)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ysClr val="windowText" lastClr="000000"/>
            </a:solidFill>
          </a:ln>
        </c:spPr>
        <c:crossAx val="7194700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3656919191919188"/>
          <c:y val="0.13387540099154269"/>
          <c:w val="9.6082323232323213E-2"/>
          <c:h val="0.1674343832021003"/>
        </c:manualLayout>
      </c:layout>
      <c:overlay val="1"/>
    </c:legend>
    <c:plotVisOnly val="1"/>
    <c:dispBlanksAs val="gap"/>
    <c:showDLblsOverMax val="0"/>
  </c:chart>
  <c:spPr>
    <a:ln>
      <a:noFill/>
    </a:ln>
  </c:spPr>
  <c:txPr>
    <a:bodyPr/>
    <a:lstStyle/>
    <a:p>
      <a:pPr>
        <a:defRPr b="0"/>
      </a:pPr>
      <a:endParaRPr lang="de-DE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'different distance'!$L$90</c:f>
              <c:strCache>
                <c:ptCount val="1"/>
                <c:pt idx="0">
                  <c:v>Δ 35 cm</c:v>
                </c:pt>
              </c:strCache>
            </c:strRef>
          </c:tx>
          <c:spPr>
            <a:solidFill>
              <a:schemeClr val="bg1"/>
            </a:solidFill>
            <a:ln>
              <a:solidFill>
                <a:sysClr val="windowText" lastClr="000000"/>
              </a:solidFill>
            </a:ln>
          </c:spPr>
          <c:invertIfNegative val="0"/>
          <c:errBars>
            <c:errBarType val="both"/>
            <c:errValType val="cust"/>
            <c:noEndCap val="0"/>
            <c:plus>
              <c:numRef>
                <c:f>'different distance'!$P$91:$P$94</c:f>
                <c:numCache>
                  <c:formatCode>General</c:formatCode>
                  <c:ptCount val="4"/>
                  <c:pt idx="0">
                    <c:v>39.126300437071144</c:v>
                  </c:pt>
                  <c:pt idx="1">
                    <c:v>20.772571308343881</c:v>
                  </c:pt>
                  <c:pt idx="2">
                    <c:v>31.117689522162316</c:v>
                  </c:pt>
                  <c:pt idx="3">
                    <c:v>11.34735509940116</c:v>
                  </c:pt>
                </c:numCache>
              </c:numRef>
            </c:plus>
            <c:minus>
              <c:numRef>
                <c:f>'different distance'!$P$91:$P$94</c:f>
                <c:numCache>
                  <c:formatCode>General</c:formatCode>
                  <c:ptCount val="4"/>
                  <c:pt idx="0">
                    <c:v>39.126300437071144</c:v>
                  </c:pt>
                  <c:pt idx="1">
                    <c:v>20.772571308343881</c:v>
                  </c:pt>
                  <c:pt idx="2">
                    <c:v>31.117689522162316</c:v>
                  </c:pt>
                  <c:pt idx="3">
                    <c:v>11.34735509940116</c:v>
                  </c:pt>
                </c:numCache>
              </c:numRef>
            </c:minus>
          </c:errBars>
          <c:cat>
            <c:strRef>
              <c:f>'different distance'!$K$91:$K$94</c:f>
              <c:strCache>
                <c:ptCount val="4"/>
                <c:pt idx="0">
                  <c:v>individual</c:v>
                </c:pt>
                <c:pt idx="1">
                  <c:v>joint</c:v>
                </c:pt>
                <c:pt idx="2">
                  <c:v>individual</c:v>
                </c:pt>
                <c:pt idx="3">
                  <c:v>joint</c:v>
                </c:pt>
              </c:strCache>
            </c:strRef>
          </c:cat>
          <c:val>
            <c:numRef>
              <c:f>'different distance'!$L$91:$L$94</c:f>
              <c:numCache>
                <c:formatCode>General</c:formatCode>
                <c:ptCount val="4"/>
                <c:pt idx="0">
                  <c:v>-8.1565656504091066</c:v>
                </c:pt>
                <c:pt idx="1">
                  <c:v>94.265151515818175</c:v>
                </c:pt>
                <c:pt idx="2">
                  <c:v>-48.156565657227105</c:v>
                </c:pt>
                <c:pt idx="3">
                  <c:v>-31.480880232772655</c:v>
                </c:pt>
              </c:numCache>
            </c:numRef>
          </c:val>
        </c:ser>
        <c:ser>
          <c:idx val="1"/>
          <c:order val="1"/>
          <c:tx>
            <c:strRef>
              <c:f>'different distance'!$M$90</c:f>
              <c:strCache>
                <c:ptCount val="1"/>
                <c:pt idx="0">
                  <c:v>Δ 70 cm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ysClr val="windowText" lastClr="000000"/>
              </a:solidFill>
            </a:ln>
          </c:spPr>
          <c:invertIfNegative val="0"/>
          <c:errBars>
            <c:errBarType val="both"/>
            <c:errValType val="cust"/>
            <c:noEndCap val="0"/>
            <c:plus>
              <c:numRef>
                <c:f>'different distance'!$Q$91:$Q$94</c:f>
                <c:numCache>
                  <c:formatCode>General</c:formatCode>
                  <c:ptCount val="4"/>
                  <c:pt idx="0">
                    <c:v>36.001674505785964</c:v>
                  </c:pt>
                  <c:pt idx="1">
                    <c:v>24.457744667755886</c:v>
                  </c:pt>
                  <c:pt idx="2">
                    <c:v>26.935687978005266</c:v>
                  </c:pt>
                  <c:pt idx="3">
                    <c:v>20.572424155173071</c:v>
                  </c:pt>
                </c:numCache>
              </c:numRef>
            </c:plus>
            <c:minus>
              <c:numRef>
                <c:f>'different distance'!$Q$91:$Q$94</c:f>
                <c:numCache>
                  <c:formatCode>General</c:formatCode>
                  <c:ptCount val="4"/>
                  <c:pt idx="0">
                    <c:v>36.001674505785964</c:v>
                  </c:pt>
                  <c:pt idx="1">
                    <c:v>24.457744667755886</c:v>
                  </c:pt>
                  <c:pt idx="2">
                    <c:v>26.935687978005266</c:v>
                  </c:pt>
                  <c:pt idx="3">
                    <c:v>20.572424155173071</c:v>
                  </c:pt>
                </c:numCache>
              </c:numRef>
            </c:minus>
          </c:errBars>
          <c:cat>
            <c:strRef>
              <c:f>'different distance'!$K$91:$K$94</c:f>
              <c:strCache>
                <c:ptCount val="4"/>
                <c:pt idx="0">
                  <c:v>individual</c:v>
                </c:pt>
                <c:pt idx="1">
                  <c:v>joint</c:v>
                </c:pt>
                <c:pt idx="2">
                  <c:v>individual</c:v>
                </c:pt>
                <c:pt idx="3">
                  <c:v>joint</c:v>
                </c:pt>
              </c:strCache>
            </c:strRef>
          </c:cat>
          <c:val>
            <c:numRef>
              <c:f>'different distance'!$M$91:$M$94</c:f>
              <c:numCache>
                <c:formatCode>General</c:formatCode>
                <c:ptCount val="4"/>
                <c:pt idx="0">
                  <c:v>2.1969696912272667</c:v>
                </c:pt>
                <c:pt idx="1">
                  <c:v>161.62932900227281</c:v>
                </c:pt>
                <c:pt idx="2">
                  <c:v>3.7878787831363692</c:v>
                </c:pt>
                <c:pt idx="3">
                  <c:v>-49.63798700954532</c:v>
                </c:pt>
              </c:numCache>
            </c:numRef>
          </c:val>
        </c:ser>
        <c:ser>
          <c:idx val="2"/>
          <c:order val="2"/>
          <c:tx>
            <c:strRef>
              <c:f>'different distance'!$N$90</c:f>
              <c:strCache>
                <c:ptCount val="1"/>
                <c:pt idx="0">
                  <c:v>Δ 105 cm</c:v>
                </c:pt>
              </c:strCache>
            </c:strRef>
          </c:tx>
          <c:spPr>
            <a:solidFill>
              <a:schemeClr val="tx1"/>
            </a:solidFill>
            <a:ln>
              <a:solidFill>
                <a:sysClr val="windowText" lastClr="000000"/>
              </a:solidFill>
            </a:ln>
          </c:spPr>
          <c:invertIfNegative val="0"/>
          <c:errBars>
            <c:errBarType val="both"/>
            <c:errValType val="cust"/>
            <c:noEndCap val="0"/>
            <c:plus>
              <c:numRef>
                <c:f>'different distance'!$R$91:$R$94</c:f>
                <c:numCache>
                  <c:formatCode>General</c:formatCode>
                  <c:ptCount val="4"/>
                  <c:pt idx="0">
                    <c:v>53.172296936441569</c:v>
                  </c:pt>
                  <c:pt idx="1">
                    <c:v>30.555751146116435</c:v>
                  </c:pt>
                  <c:pt idx="2">
                    <c:v>52.309521839942036</c:v>
                  </c:pt>
                  <c:pt idx="3">
                    <c:v>16.688475883764205</c:v>
                  </c:pt>
                </c:numCache>
              </c:numRef>
            </c:plus>
            <c:minus>
              <c:numRef>
                <c:f>'different distance'!$R$91:$R$94</c:f>
                <c:numCache>
                  <c:formatCode>General</c:formatCode>
                  <c:ptCount val="4"/>
                  <c:pt idx="0">
                    <c:v>53.172296936441569</c:v>
                  </c:pt>
                  <c:pt idx="1">
                    <c:v>30.555751146116435</c:v>
                  </c:pt>
                  <c:pt idx="2">
                    <c:v>52.309521839942036</c:v>
                  </c:pt>
                  <c:pt idx="3">
                    <c:v>16.688475883764205</c:v>
                  </c:pt>
                </c:numCache>
              </c:numRef>
            </c:minus>
          </c:errBars>
          <c:cat>
            <c:strRef>
              <c:f>'different distance'!$K$91:$K$94</c:f>
              <c:strCache>
                <c:ptCount val="4"/>
                <c:pt idx="0">
                  <c:v>individual</c:v>
                </c:pt>
                <c:pt idx="1">
                  <c:v>joint</c:v>
                </c:pt>
                <c:pt idx="2">
                  <c:v>individual</c:v>
                </c:pt>
                <c:pt idx="3">
                  <c:v>joint</c:v>
                </c:pt>
              </c:strCache>
            </c:strRef>
          </c:cat>
          <c:val>
            <c:numRef>
              <c:f>'different distance'!$N$91:$N$94</c:f>
              <c:numCache>
                <c:formatCode>General</c:formatCode>
                <c:ptCount val="4"/>
                <c:pt idx="0">
                  <c:v>52.462121205454537</c:v>
                </c:pt>
                <c:pt idx="1">
                  <c:v>266.18885281454578</c:v>
                </c:pt>
                <c:pt idx="2">
                  <c:v>60.500000001636153</c:v>
                </c:pt>
                <c:pt idx="3">
                  <c:v>-56.617424244227244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3254400"/>
        <c:axId val="73255936"/>
      </c:barChart>
      <c:catAx>
        <c:axId val="73254400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ln>
            <a:solidFill>
              <a:sysClr val="windowText" lastClr="000000"/>
            </a:solidFill>
          </a:ln>
        </c:spPr>
        <c:txPr>
          <a:bodyPr/>
          <a:lstStyle/>
          <a:p>
            <a:pPr>
              <a:defRPr>
                <a:noFill/>
              </a:defRPr>
            </a:pPr>
            <a:endParaRPr lang="de-DE"/>
          </a:p>
        </c:txPr>
        <c:crossAx val="73255936"/>
        <c:crosses val="autoZero"/>
        <c:auto val="1"/>
        <c:lblAlgn val="ctr"/>
        <c:lblOffset val="100"/>
        <c:noMultiLvlLbl val="0"/>
      </c:catAx>
      <c:valAx>
        <c:axId val="73255936"/>
        <c:scaling>
          <c:orientation val="minMax"/>
          <c:max val="350"/>
          <c:min val="-10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Relative jump duration (ms)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ysClr val="windowText" lastClr="000000"/>
            </a:solidFill>
          </a:ln>
        </c:spPr>
        <c:crossAx val="7325440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6402525252525633"/>
          <c:y val="0.10590551181102362"/>
          <c:w val="0.17504040404040494"/>
          <c:h val="0.25115157480314959"/>
        </c:manualLayout>
      </c:layout>
      <c:overlay val="1"/>
    </c:legend>
    <c:plotVisOnly val="1"/>
    <c:dispBlanksAs val="gap"/>
    <c:showDLblsOverMax val="0"/>
  </c:chart>
  <c:spPr>
    <a:ln>
      <a:noFill/>
    </a:ln>
  </c:spPr>
  <c:txPr>
    <a:bodyPr/>
    <a:lstStyle/>
    <a:p>
      <a:pPr>
        <a:defRPr b="0"/>
      </a:pPr>
      <a:endParaRPr lang="de-DE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'same distance'!$H$85</c:f>
              <c:strCache>
                <c:ptCount val="1"/>
                <c:pt idx="0">
                  <c:v>individual</c:v>
                </c:pt>
              </c:strCache>
            </c:strRef>
          </c:tx>
          <c:spPr>
            <a:ln>
              <a:solidFill>
                <a:sysClr val="windowText" lastClr="000000"/>
              </a:solidFill>
              <a:prstDash val="sysDot"/>
            </a:ln>
          </c:spPr>
          <c:marker>
            <c:spPr>
              <a:solidFill>
                <a:schemeClr val="tx1"/>
              </a:solidFill>
              <a:ln>
                <a:solidFill>
                  <a:sysClr val="windowText" lastClr="000000"/>
                </a:solidFill>
                <a:prstDash val="sysDot"/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'same distance'!$N$85:$Q$85</c:f>
                <c:numCache>
                  <c:formatCode>General</c:formatCode>
                  <c:ptCount val="4"/>
                  <c:pt idx="0">
                    <c:v>66.462341023993318</c:v>
                  </c:pt>
                  <c:pt idx="1">
                    <c:v>50.426229991633136</c:v>
                  </c:pt>
                  <c:pt idx="2">
                    <c:v>59.246179244028454</c:v>
                  </c:pt>
                  <c:pt idx="3">
                    <c:v>53.744655211304277</c:v>
                  </c:pt>
                </c:numCache>
              </c:numRef>
            </c:plus>
            <c:minus>
              <c:numRef>
                <c:f>'same distance'!$N$85:$Q$85</c:f>
                <c:numCache>
                  <c:formatCode>General</c:formatCode>
                  <c:ptCount val="4"/>
                  <c:pt idx="0">
                    <c:v>66.462341023993318</c:v>
                  </c:pt>
                  <c:pt idx="1">
                    <c:v>50.426229991633136</c:v>
                  </c:pt>
                  <c:pt idx="2">
                    <c:v>59.246179244028454</c:v>
                  </c:pt>
                  <c:pt idx="3">
                    <c:v>53.744655211304277</c:v>
                  </c:pt>
                </c:numCache>
              </c:numRef>
            </c:minus>
          </c:errBars>
          <c:errBars>
            <c:errDir val="x"/>
            <c:errBarType val="both"/>
            <c:errValType val="fixedVal"/>
            <c:noEndCap val="0"/>
            <c:val val="1"/>
          </c:errBars>
          <c:xVal>
            <c:numRef>
              <c:f>'same distance'!$I$84:$L$84</c:f>
              <c:numCache>
                <c:formatCode>General</c:formatCode>
                <c:ptCount val="4"/>
                <c:pt idx="0">
                  <c:v>35</c:v>
                </c:pt>
                <c:pt idx="1">
                  <c:v>70</c:v>
                </c:pt>
                <c:pt idx="2">
                  <c:v>105</c:v>
                </c:pt>
                <c:pt idx="3">
                  <c:v>140</c:v>
                </c:pt>
              </c:numCache>
            </c:numRef>
          </c:xVal>
          <c:yVal>
            <c:numRef>
              <c:f>'same distance'!$I$85:$L$85</c:f>
              <c:numCache>
                <c:formatCode>General</c:formatCode>
                <c:ptCount val="4"/>
                <c:pt idx="0">
                  <c:v>1043.1818182227248</c:v>
                </c:pt>
                <c:pt idx="1">
                  <c:v>1243.0303030909092</c:v>
                </c:pt>
                <c:pt idx="2">
                  <c:v>1457.5757576363635</c:v>
                </c:pt>
                <c:pt idx="3">
                  <c:v>1539.3181818181818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'same distance'!$H$86</c:f>
              <c:strCache>
                <c:ptCount val="1"/>
                <c:pt idx="0">
                  <c:v>joint</c:v>
                </c:pt>
              </c:strCache>
            </c:strRef>
          </c:tx>
          <c:spPr>
            <a:ln>
              <a:solidFill>
                <a:sysClr val="windowText" lastClr="000000"/>
              </a:solidFill>
            </a:ln>
          </c:spPr>
          <c:marker>
            <c:spPr>
              <a:solidFill>
                <a:schemeClr val="tx1"/>
              </a:solidFill>
              <a:ln>
                <a:solidFill>
                  <a:sysClr val="windowText" lastClr="000000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'same distance'!$N$86:$Q$86</c:f>
                <c:numCache>
                  <c:formatCode>General</c:formatCode>
                  <c:ptCount val="4"/>
                  <c:pt idx="0">
                    <c:v>26.795757746768622</c:v>
                  </c:pt>
                  <c:pt idx="1">
                    <c:v>45.685658246067938</c:v>
                  </c:pt>
                  <c:pt idx="2">
                    <c:v>28.168608445397886</c:v>
                  </c:pt>
                  <c:pt idx="3">
                    <c:v>23.808976378021796</c:v>
                  </c:pt>
                </c:numCache>
              </c:numRef>
            </c:plus>
            <c:minus>
              <c:numRef>
                <c:f>'same distance'!$N$86:$Q$86</c:f>
                <c:numCache>
                  <c:formatCode>General</c:formatCode>
                  <c:ptCount val="4"/>
                  <c:pt idx="0">
                    <c:v>26.795757746768622</c:v>
                  </c:pt>
                  <c:pt idx="1">
                    <c:v>45.685658246067938</c:v>
                  </c:pt>
                  <c:pt idx="2">
                    <c:v>28.168608445397886</c:v>
                  </c:pt>
                  <c:pt idx="3">
                    <c:v>23.808976378021796</c:v>
                  </c:pt>
                </c:numCache>
              </c:numRef>
            </c:minus>
          </c:errBars>
          <c:errBars>
            <c:errDir val="x"/>
            <c:errBarType val="both"/>
            <c:errValType val="fixedVal"/>
            <c:noEndCap val="0"/>
            <c:val val="1"/>
          </c:errBars>
          <c:xVal>
            <c:numRef>
              <c:f>'same distance'!$I$84:$L$84</c:f>
              <c:numCache>
                <c:formatCode>General</c:formatCode>
                <c:ptCount val="4"/>
                <c:pt idx="0">
                  <c:v>35</c:v>
                </c:pt>
                <c:pt idx="1">
                  <c:v>70</c:v>
                </c:pt>
                <c:pt idx="2">
                  <c:v>105</c:v>
                </c:pt>
                <c:pt idx="3">
                  <c:v>140</c:v>
                </c:pt>
              </c:numCache>
            </c:numRef>
          </c:xVal>
          <c:yVal>
            <c:numRef>
              <c:f>'same distance'!$I$86:$L$86</c:f>
              <c:numCache>
                <c:formatCode>General</c:formatCode>
                <c:ptCount val="4"/>
                <c:pt idx="0">
                  <c:v>965.53463206363654</c:v>
                </c:pt>
                <c:pt idx="1">
                  <c:v>1096.6363636090909</c:v>
                </c:pt>
                <c:pt idx="2">
                  <c:v>1233.2532467727274</c:v>
                </c:pt>
                <c:pt idx="3">
                  <c:v>1373.128787909091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4356224"/>
        <c:axId val="74358144"/>
      </c:scatterChart>
      <c:valAx>
        <c:axId val="74356224"/>
        <c:scaling>
          <c:orientation val="minMax"/>
          <c:max val="150"/>
          <c:min val="3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Distance (cm)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ysClr val="windowText" lastClr="000000"/>
            </a:solidFill>
          </a:ln>
        </c:spPr>
        <c:crossAx val="74358144"/>
        <c:crosses val="autoZero"/>
        <c:crossBetween val="midCat"/>
      </c:valAx>
      <c:valAx>
        <c:axId val="74358144"/>
        <c:scaling>
          <c:orientation val="minMax"/>
          <c:max val="1600"/>
          <c:min val="80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Jump duration (ms)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ysClr val="windowText" lastClr="000000"/>
            </a:solidFill>
          </a:ln>
        </c:spPr>
        <c:crossAx val="74356224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62515138888889066"/>
          <c:y val="0.52276428988042978"/>
          <c:w val="0.33957083333333493"/>
          <c:h val="0.16743438320210058"/>
        </c:manualLayout>
      </c:layout>
      <c:overlay val="1"/>
    </c:legend>
    <c:plotVisOnly val="1"/>
    <c:dispBlanksAs val="gap"/>
    <c:showDLblsOverMax val="0"/>
  </c:chart>
  <c:spPr>
    <a:ln>
      <a:noFill/>
    </a:ln>
  </c:spPr>
  <c:txPr>
    <a:bodyPr/>
    <a:lstStyle/>
    <a:p>
      <a:pPr>
        <a:defRPr b="0"/>
      </a:pPr>
      <a:endParaRPr lang="de-DE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'different distance'!$L$3</c:f>
              <c:strCache>
                <c:ptCount val="1"/>
                <c:pt idx="0">
                  <c:v>Δ 35 cm</c:v>
                </c:pt>
              </c:strCache>
            </c:strRef>
          </c:tx>
          <c:spPr>
            <a:solidFill>
              <a:schemeClr val="bg1"/>
            </a:solidFill>
            <a:ln>
              <a:solidFill>
                <a:sysClr val="windowText" lastClr="000000"/>
              </a:solidFill>
            </a:ln>
          </c:spPr>
          <c:invertIfNegative val="0"/>
          <c:errBars>
            <c:errBarType val="both"/>
            <c:errValType val="cust"/>
            <c:noEndCap val="0"/>
            <c:plus>
              <c:numRef>
                <c:f>'different distance'!$P$4:$P$7</c:f>
                <c:numCache>
                  <c:formatCode>General</c:formatCode>
                  <c:ptCount val="4"/>
                  <c:pt idx="0">
                    <c:v>46.787205282040546</c:v>
                  </c:pt>
                  <c:pt idx="1">
                    <c:v>50.275908263117813</c:v>
                  </c:pt>
                  <c:pt idx="2">
                    <c:v>51.330896735733845</c:v>
                  </c:pt>
                  <c:pt idx="3">
                    <c:v>29.503962094265177</c:v>
                  </c:pt>
                </c:numCache>
              </c:numRef>
            </c:plus>
            <c:minus>
              <c:numRef>
                <c:f>'different distance'!$P$4:$P$7</c:f>
                <c:numCache>
                  <c:formatCode>General</c:formatCode>
                  <c:ptCount val="4"/>
                  <c:pt idx="0">
                    <c:v>46.787205282040546</c:v>
                  </c:pt>
                  <c:pt idx="1">
                    <c:v>50.275908263117813</c:v>
                  </c:pt>
                  <c:pt idx="2">
                    <c:v>51.330896735733845</c:v>
                  </c:pt>
                  <c:pt idx="3">
                    <c:v>29.503962094265177</c:v>
                  </c:pt>
                </c:numCache>
              </c:numRef>
            </c:minus>
          </c:errBars>
          <c:cat>
            <c:strRef>
              <c:f>'different distance'!$K$4:$K$7</c:f>
              <c:strCache>
                <c:ptCount val="4"/>
                <c:pt idx="0">
                  <c:v>individual</c:v>
                </c:pt>
                <c:pt idx="1">
                  <c:v>joint</c:v>
                </c:pt>
                <c:pt idx="2">
                  <c:v>individual</c:v>
                </c:pt>
                <c:pt idx="3">
                  <c:v>joint</c:v>
                </c:pt>
              </c:strCache>
            </c:strRef>
          </c:cat>
          <c:val>
            <c:numRef>
              <c:f>'different distance'!$L$4:$L$7</c:f>
              <c:numCache>
                <c:formatCode>General</c:formatCode>
                <c:ptCount val="4"/>
                <c:pt idx="0">
                  <c:v>65.672453713333056</c:v>
                </c:pt>
                <c:pt idx="1">
                  <c:v>156.2835648179167</c:v>
                </c:pt>
                <c:pt idx="2">
                  <c:v>22.057870362250107</c:v>
                </c:pt>
                <c:pt idx="3">
                  <c:v>-38.738425924875266</c:v>
                </c:pt>
              </c:numCache>
            </c:numRef>
          </c:val>
        </c:ser>
        <c:ser>
          <c:idx val="1"/>
          <c:order val="1"/>
          <c:tx>
            <c:strRef>
              <c:f>'different distance'!$M$3</c:f>
              <c:strCache>
                <c:ptCount val="1"/>
                <c:pt idx="0">
                  <c:v>Δ 70 cm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ysClr val="windowText" lastClr="000000"/>
              </a:solidFill>
            </a:ln>
          </c:spPr>
          <c:invertIfNegative val="0"/>
          <c:errBars>
            <c:errBarType val="both"/>
            <c:errValType val="cust"/>
            <c:noEndCap val="0"/>
            <c:plus>
              <c:numRef>
                <c:f>'different distance'!$Q$4:$Q$7</c:f>
                <c:numCache>
                  <c:formatCode>General</c:formatCode>
                  <c:ptCount val="4"/>
                  <c:pt idx="0">
                    <c:v>41.808510148417213</c:v>
                  </c:pt>
                  <c:pt idx="1">
                    <c:v>71.358748438047584</c:v>
                  </c:pt>
                  <c:pt idx="2">
                    <c:v>48.673953424863811</c:v>
                  </c:pt>
                  <c:pt idx="3">
                    <c:v>47.641266761184795</c:v>
                  </c:pt>
                </c:numCache>
              </c:numRef>
            </c:plus>
            <c:minus>
              <c:numRef>
                <c:f>'different distance'!$Q$4:$Q$7</c:f>
                <c:numCache>
                  <c:formatCode>General</c:formatCode>
                  <c:ptCount val="4"/>
                  <c:pt idx="0">
                    <c:v>41.808510148417213</c:v>
                  </c:pt>
                  <c:pt idx="1">
                    <c:v>71.358748438047584</c:v>
                  </c:pt>
                  <c:pt idx="2">
                    <c:v>48.673953424863811</c:v>
                  </c:pt>
                  <c:pt idx="3">
                    <c:v>47.641266761184795</c:v>
                  </c:pt>
                </c:numCache>
              </c:numRef>
            </c:minus>
          </c:errBars>
          <c:cat>
            <c:strRef>
              <c:f>'different distance'!$K$4:$K$7</c:f>
              <c:strCache>
                <c:ptCount val="4"/>
                <c:pt idx="0">
                  <c:v>individual</c:v>
                </c:pt>
                <c:pt idx="1">
                  <c:v>joint</c:v>
                </c:pt>
                <c:pt idx="2">
                  <c:v>individual</c:v>
                </c:pt>
                <c:pt idx="3">
                  <c:v>joint</c:v>
                </c:pt>
              </c:strCache>
            </c:strRef>
          </c:cat>
          <c:val>
            <c:numRef>
              <c:f>'different distance'!$M$4:$M$7</c:f>
              <c:numCache>
                <c:formatCode>General</c:formatCode>
                <c:ptCount val="4"/>
                <c:pt idx="0">
                  <c:v>17.522569441249942</c:v>
                </c:pt>
                <c:pt idx="1">
                  <c:v>290.12152777916668</c:v>
                </c:pt>
                <c:pt idx="2">
                  <c:v>78.671874998749786</c:v>
                </c:pt>
                <c:pt idx="3">
                  <c:v>-52.149305559583325</c:v>
                </c:pt>
              </c:numCache>
            </c:numRef>
          </c:val>
        </c:ser>
        <c:ser>
          <c:idx val="2"/>
          <c:order val="2"/>
          <c:tx>
            <c:strRef>
              <c:f>'different distance'!$N$3</c:f>
              <c:strCache>
                <c:ptCount val="1"/>
                <c:pt idx="0">
                  <c:v>Δ 105 cm</c:v>
                </c:pt>
              </c:strCache>
            </c:strRef>
          </c:tx>
          <c:spPr>
            <a:solidFill>
              <a:schemeClr val="tx1"/>
            </a:solidFill>
            <a:ln>
              <a:solidFill>
                <a:sysClr val="windowText" lastClr="000000"/>
              </a:solidFill>
            </a:ln>
          </c:spPr>
          <c:invertIfNegative val="0"/>
          <c:errBars>
            <c:errBarType val="both"/>
            <c:errValType val="cust"/>
            <c:noEndCap val="0"/>
            <c:plus>
              <c:numRef>
                <c:f>'different distance'!$R$4:$R$7</c:f>
                <c:numCache>
                  <c:formatCode>General</c:formatCode>
                  <c:ptCount val="4"/>
                  <c:pt idx="0">
                    <c:v>82.421059962761063</c:v>
                  </c:pt>
                  <c:pt idx="1">
                    <c:v>108.89517759426865</c:v>
                  </c:pt>
                  <c:pt idx="2">
                    <c:v>56.480141116727495</c:v>
                  </c:pt>
                  <c:pt idx="3">
                    <c:v>58.487910232618276</c:v>
                  </c:pt>
                </c:numCache>
              </c:numRef>
            </c:plus>
            <c:minus>
              <c:numRef>
                <c:f>'different distance'!$R$4:$R$7</c:f>
                <c:numCache>
                  <c:formatCode>General</c:formatCode>
                  <c:ptCount val="4"/>
                  <c:pt idx="0">
                    <c:v>82.421059962761063</c:v>
                  </c:pt>
                  <c:pt idx="1">
                    <c:v>108.89517759426865</c:v>
                  </c:pt>
                  <c:pt idx="2">
                    <c:v>56.480141116727495</c:v>
                  </c:pt>
                  <c:pt idx="3">
                    <c:v>58.487910232618276</c:v>
                  </c:pt>
                </c:numCache>
              </c:numRef>
            </c:minus>
          </c:errBars>
          <c:cat>
            <c:strRef>
              <c:f>'different distance'!$K$4:$K$7</c:f>
              <c:strCache>
                <c:ptCount val="4"/>
                <c:pt idx="0">
                  <c:v>individual</c:v>
                </c:pt>
                <c:pt idx="1">
                  <c:v>joint</c:v>
                </c:pt>
                <c:pt idx="2">
                  <c:v>individual</c:v>
                </c:pt>
                <c:pt idx="3">
                  <c:v>joint</c:v>
                </c:pt>
              </c:strCache>
            </c:strRef>
          </c:cat>
          <c:val>
            <c:numRef>
              <c:f>'different distance'!$N$4:$N$7</c:f>
              <c:numCache>
                <c:formatCode>General</c:formatCode>
                <c:ptCount val="4"/>
                <c:pt idx="0">
                  <c:v>65.534722236249948</c:v>
                </c:pt>
                <c:pt idx="1">
                  <c:v>437.52083332916732</c:v>
                </c:pt>
                <c:pt idx="2">
                  <c:v>83.041666665000491</c:v>
                </c:pt>
                <c:pt idx="3">
                  <c:v>-111.11458333487502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4419584"/>
        <c:axId val="74425472"/>
      </c:barChart>
      <c:catAx>
        <c:axId val="74419584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ln>
            <a:solidFill>
              <a:sysClr val="windowText" lastClr="000000"/>
            </a:solidFill>
          </a:ln>
        </c:spPr>
        <c:txPr>
          <a:bodyPr/>
          <a:lstStyle/>
          <a:p>
            <a:pPr>
              <a:defRPr>
                <a:noFill/>
              </a:defRPr>
            </a:pPr>
            <a:endParaRPr lang="de-DE"/>
          </a:p>
        </c:txPr>
        <c:crossAx val="74425472"/>
        <c:crosses val="autoZero"/>
        <c:auto val="1"/>
        <c:lblAlgn val="ctr"/>
        <c:lblOffset val="100"/>
        <c:noMultiLvlLbl val="0"/>
      </c:catAx>
      <c:valAx>
        <c:axId val="74425472"/>
        <c:scaling>
          <c:orientation val="minMax"/>
          <c:max val="600"/>
          <c:min val="-20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Relative jump duration (ms)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ysClr val="windowText" lastClr="000000"/>
            </a:solidFill>
          </a:ln>
        </c:spPr>
        <c:crossAx val="7441958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447828282828286"/>
          <c:y val="8.275736366287588E-2"/>
          <c:w val="0.17504040404040486"/>
          <c:h val="0.25115157480314959"/>
        </c:manualLayout>
      </c:layout>
      <c:overlay val="1"/>
    </c:legend>
    <c:plotVisOnly val="1"/>
    <c:dispBlanksAs val="gap"/>
    <c:showDLblsOverMax val="0"/>
  </c:chart>
  <c:spPr>
    <a:ln>
      <a:noFill/>
    </a:ln>
  </c:spPr>
  <c:txPr>
    <a:bodyPr/>
    <a:lstStyle/>
    <a:p>
      <a:pPr>
        <a:defRPr b="0"/>
      </a:pPr>
      <a:endParaRPr lang="de-DE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'same distance'!$H$4</c:f>
              <c:strCache>
                <c:ptCount val="1"/>
                <c:pt idx="0">
                  <c:v>individual</c:v>
                </c:pt>
              </c:strCache>
            </c:strRef>
          </c:tx>
          <c:spPr>
            <a:ln>
              <a:solidFill>
                <a:sysClr val="windowText" lastClr="000000"/>
              </a:solidFill>
              <a:prstDash val="sysDot"/>
            </a:ln>
          </c:spPr>
          <c:marker>
            <c:spPr>
              <a:solidFill>
                <a:schemeClr val="tx1"/>
              </a:solidFill>
              <a:ln>
                <a:solidFill>
                  <a:sysClr val="windowText" lastClr="000000"/>
                </a:solidFill>
                <a:prstDash val="sysDot"/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'same distance'!$N$4:$Q$4</c:f>
                <c:numCache>
                  <c:formatCode>General</c:formatCode>
                  <c:ptCount val="4"/>
                  <c:pt idx="0">
                    <c:v>153.24189684564487</c:v>
                  </c:pt>
                  <c:pt idx="1">
                    <c:v>146.86175543714756</c:v>
                  </c:pt>
                  <c:pt idx="2">
                    <c:v>150.41196397238946</c:v>
                  </c:pt>
                  <c:pt idx="3">
                    <c:v>151.27180652649406</c:v>
                  </c:pt>
                </c:numCache>
              </c:numRef>
            </c:plus>
            <c:minus>
              <c:numRef>
                <c:f>'same distance'!$N$4:$Q$4</c:f>
                <c:numCache>
                  <c:formatCode>General</c:formatCode>
                  <c:ptCount val="4"/>
                  <c:pt idx="0">
                    <c:v>153.24189684564487</c:v>
                  </c:pt>
                  <c:pt idx="1">
                    <c:v>146.86175543714756</c:v>
                  </c:pt>
                  <c:pt idx="2">
                    <c:v>150.41196397238946</c:v>
                  </c:pt>
                  <c:pt idx="3">
                    <c:v>151.27180652649406</c:v>
                  </c:pt>
                </c:numCache>
              </c:numRef>
            </c:minus>
          </c:errBars>
          <c:xVal>
            <c:numRef>
              <c:f>'same distance'!$I$3:$L$3</c:f>
              <c:numCache>
                <c:formatCode>General</c:formatCode>
                <c:ptCount val="4"/>
                <c:pt idx="0">
                  <c:v>35</c:v>
                </c:pt>
                <c:pt idx="1">
                  <c:v>70</c:v>
                </c:pt>
                <c:pt idx="2">
                  <c:v>105</c:v>
                </c:pt>
                <c:pt idx="3">
                  <c:v>140</c:v>
                </c:pt>
              </c:numCache>
            </c:numRef>
          </c:xVal>
          <c:yVal>
            <c:numRef>
              <c:f>'same distance'!$I$4:$L$4</c:f>
              <c:numCache>
                <c:formatCode>General</c:formatCode>
                <c:ptCount val="4"/>
                <c:pt idx="0">
                  <c:v>1484.2986110833335</c:v>
                </c:pt>
                <c:pt idx="1">
                  <c:v>1787.4131944166666</c:v>
                </c:pt>
                <c:pt idx="2">
                  <c:v>1960.7152777500037</c:v>
                </c:pt>
                <c:pt idx="3">
                  <c:v>2114.1875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'same distance'!$H$5</c:f>
              <c:strCache>
                <c:ptCount val="1"/>
                <c:pt idx="0">
                  <c:v>joint</c:v>
                </c:pt>
              </c:strCache>
            </c:strRef>
          </c:tx>
          <c:spPr>
            <a:ln>
              <a:solidFill>
                <a:sysClr val="windowText" lastClr="000000"/>
              </a:solidFill>
            </a:ln>
          </c:spPr>
          <c:marker>
            <c:spPr>
              <a:solidFill>
                <a:schemeClr val="tx1"/>
              </a:solidFill>
              <a:ln>
                <a:solidFill>
                  <a:sysClr val="windowText" lastClr="000000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'same distance'!$N$5:$Q$5</c:f>
                <c:numCache>
                  <c:formatCode>General</c:formatCode>
                  <c:ptCount val="4"/>
                  <c:pt idx="0">
                    <c:v>90.520887772549216</c:v>
                  </c:pt>
                  <c:pt idx="1">
                    <c:v>81.446011088587824</c:v>
                  </c:pt>
                  <c:pt idx="2">
                    <c:v>93.597829375261526</c:v>
                  </c:pt>
                  <c:pt idx="3">
                    <c:v>95.85517974490746</c:v>
                  </c:pt>
                </c:numCache>
              </c:numRef>
            </c:plus>
            <c:minus>
              <c:numRef>
                <c:f>'same distance'!$N$5:$Q$5</c:f>
                <c:numCache>
                  <c:formatCode>General</c:formatCode>
                  <c:ptCount val="4"/>
                  <c:pt idx="0">
                    <c:v>90.520887772549216</c:v>
                  </c:pt>
                  <c:pt idx="1">
                    <c:v>81.446011088587824</c:v>
                  </c:pt>
                  <c:pt idx="2">
                    <c:v>93.597829375261526</c:v>
                  </c:pt>
                  <c:pt idx="3">
                    <c:v>95.85517974490746</c:v>
                  </c:pt>
                </c:numCache>
              </c:numRef>
            </c:minus>
          </c:errBars>
          <c:xVal>
            <c:numRef>
              <c:f>'same distance'!$I$3:$L$3</c:f>
              <c:numCache>
                <c:formatCode>General</c:formatCode>
                <c:ptCount val="4"/>
                <c:pt idx="0">
                  <c:v>35</c:v>
                </c:pt>
                <c:pt idx="1">
                  <c:v>70</c:v>
                </c:pt>
                <c:pt idx="2">
                  <c:v>105</c:v>
                </c:pt>
                <c:pt idx="3">
                  <c:v>140</c:v>
                </c:pt>
              </c:numCache>
            </c:numRef>
          </c:xVal>
          <c:yVal>
            <c:numRef>
              <c:f>'same distance'!$I$5:$L$5</c:f>
              <c:numCache>
                <c:formatCode>General</c:formatCode>
                <c:ptCount val="4"/>
                <c:pt idx="0">
                  <c:v>1206.6180555708329</c:v>
                </c:pt>
                <c:pt idx="1">
                  <c:v>1437.6215277916665</c:v>
                </c:pt>
                <c:pt idx="2">
                  <c:v>1719.1354166666658</c:v>
                </c:pt>
                <c:pt idx="3">
                  <c:v>1869.7291667083337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4992256"/>
        <c:axId val="74994432"/>
      </c:scatterChart>
      <c:valAx>
        <c:axId val="74992256"/>
        <c:scaling>
          <c:orientation val="minMax"/>
          <c:max val="150"/>
          <c:min val="3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Distance (cm)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ysClr val="windowText" lastClr="000000"/>
            </a:solidFill>
          </a:ln>
        </c:spPr>
        <c:crossAx val="74994432"/>
        <c:crosses val="autoZero"/>
        <c:crossBetween val="midCat"/>
      </c:valAx>
      <c:valAx>
        <c:axId val="74994432"/>
        <c:scaling>
          <c:orientation val="minMax"/>
          <c:max val="2200"/>
          <c:min val="100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Jump duration (ms)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ysClr val="windowText" lastClr="000000"/>
            </a:solidFill>
          </a:ln>
        </c:spPr>
        <c:crossAx val="74992256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62515138888889044"/>
          <c:y val="0.49498651210265626"/>
          <c:w val="0.33957083333333477"/>
          <c:h val="0.16743438320210047"/>
        </c:manualLayout>
      </c:layout>
      <c:overlay val="1"/>
    </c:legend>
    <c:plotVisOnly val="1"/>
    <c:dispBlanksAs val="gap"/>
    <c:showDLblsOverMax val="0"/>
  </c:chart>
  <c:spPr>
    <a:ln>
      <a:noFill/>
    </a:ln>
  </c:spPr>
  <c:txPr>
    <a:bodyPr/>
    <a:lstStyle/>
    <a:p>
      <a:pPr>
        <a:defRPr b="0"/>
      </a:pPr>
      <a:endParaRPr lang="de-DE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'same distance'!$H$31</c:f>
              <c:strCache>
                <c:ptCount val="1"/>
                <c:pt idx="0">
                  <c:v>individual</c:v>
                </c:pt>
              </c:strCache>
            </c:strRef>
          </c:tx>
          <c:spPr>
            <a:ln>
              <a:solidFill>
                <a:sysClr val="windowText" lastClr="000000"/>
              </a:solidFill>
              <a:prstDash val="sysDot"/>
            </a:ln>
          </c:spPr>
          <c:marker>
            <c:spPr>
              <a:solidFill>
                <a:schemeClr val="tx1"/>
              </a:solidFill>
              <a:ln>
                <a:solidFill>
                  <a:sysClr val="windowText" lastClr="000000"/>
                </a:solidFill>
                <a:prstDash val="sysDot"/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'same distance'!$M$31:$O$31</c:f>
                <c:numCache>
                  <c:formatCode>General</c:formatCode>
                  <c:ptCount val="3"/>
                  <c:pt idx="0">
                    <c:v>82.843050099477026</c:v>
                  </c:pt>
                  <c:pt idx="1">
                    <c:v>77.932696524425978</c:v>
                  </c:pt>
                  <c:pt idx="2">
                    <c:v>79.59848544774357</c:v>
                  </c:pt>
                </c:numCache>
              </c:numRef>
            </c:plus>
            <c:minus>
              <c:numRef>
                <c:f>'same distance'!$M$31:$O$31</c:f>
                <c:numCache>
                  <c:formatCode>General</c:formatCode>
                  <c:ptCount val="3"/>
                  <c:pt idx="0">
                    <c:v>82.843050099477026</c:v>
                  </c:pt>
                  <c:pt idx="1">
                    <c:v>77.932696524425978</c:v>
                  </c:pt>
                  <c:pt idx="2">
                    <c:v>79.59848544774357</c:v>
                  </c:pt>
                </c:numCache>
              </c:numRef>
            </c:minus>
          </c:errBars>
          <c:xVal>
            <c:numRef>
              <c:f>'same distance'!$I$30:$K$30</c:f>
              <c:numCache>
                <c:formatCode>General</c:formatCode>
                <c:ptCount val="3"/>
                <c:pt idx="0">
                  <c:v>28</c:v>
                </c:pt>
                <c:pt idx="1">
                  <c:v>56</c:v>
                </c:pt>
                <c:pt idx="2">
                  <c:v>112</c:v>
                </c:pt>
              </c:numCache>
            </c:numRef>
          </c:xVal>
          <c:yVal>
            <c:numRef>
              <c:f>'same distance'!$I$31:$K$31</c:f>
              <c:numCache>
                <c:formatCode>General</c:formatCode>
                <c:ptCount val="3"/>
                <c:pt idx="0">
                  <c:v>1402.6000000416664</c:v>
                </c:pt>
                <c:pt idx="1">
                  <c:v>1582.2986110958329</c:v>
                </c:pt>
                <c:pt idx="2">
                  <c:v>1841.0840277499999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'same distance'!$H$32</c:f>
              <c:strCache>
                <c:ptCount val="1"/>
                <c:pt idx="0">
                  <c:v>joint</c:v>
                </c:pt>
              </c:strCache>
            </c:strRef>
          </c:tx>
          <c:spPr>
            <a:ln>
              <a:solidFill>
                <a:sysClr val="windowText" lastClr="000000"/>
              </a:solidFill>
            </a:ln>
          </c:spPr>
          <c:marker>
            <c:spPr>
              <a:solidFill>
                <a:schemeClr val="tx1"/>
              </a:solidFill>
              <a:ln>
                <a:solidFill>
                  <a:sysClr val="windowText" lastClr="000000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'same distance'!$M$32:$O$32</c:f>
                <c:numCache>
                  <c:formatCode>General</c:formatCode>
                  <c:ptCount val="3"/>
                  <c:pt idx="0">
                    <c:v>88.667955064653199</c:v>
                  </c:pt>
                  <c:pt idx="1">
                    <c:v>85.507881514653548</c:v>
                  </c:pt>
                  <c:pt idx="2">
                    <c:v>91.927775180999859</c:v>
                  </c:pt>
                </c:numCache>
              </c:numRef>
            </c:plus>
            <c:minus>
              <c:numRef>
                <c:f>'same distance'!$M$32:$O$32</c:f>
                <c:numCache>
                  <c:formatCode>General</c:formatCode>
                  <c:ptCount val="3"/>
                  <c:pt idx="0">
                    <c:v>88.667955064653199</c:v>
                  </c:pt>
                  <c:pt idx="1">
                    <c:v>85.507881514653548</c:v>
                  </c:pt>
                  <c:pt idx="2">
                    <c:v>91.927775180999859</c:v>
                  </c:pt>
                </c:numCache>
              </c:numRef>
            </c:minus>
          </c:errBars>
          <c:xVal>
            <c:numRef>
              <c:f>'same distance'!$I$30:$K$30</c:f>
              <c:numCache>
                <c:formatCode>General</c:formatCode>
                <c:ptCount val="3"/>
                <c:pt idx="0">
                  <c:v>28</c:v>
                </c:pt>
                <c:pt idx="1">
                  <c:v>56</c:v>
                </c:pt>
                <c:pt idx="2">
                  <c:v>112</c:v>
                </c:pt>
              </c:numCache>
            </c:numRef>
          </c:xVal>
          <c:yVal>
            <c:numRef>
              <c:f>'same distance'!$I$32:$K$32</c:f>
              <c:numCache>
                <c:formatCode>General</c:formatCode>
                <c:ptCount val="3"/>
                <c:pt idx="0">
                  <c:v>1385.2972222249998</c:v>
                </c:pt>
                <c:pt idx="1">
                  <c:v>1556.7361112083329</c:v>
                </c:pt>
                <c:pt idx="2">
                  <c:v>1780.8027777500001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5766016"/>
        <c:axId val="75780480"/>
      </c:scatterChart>
      <c:valAx>
        <c:axId val="757660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Distance (cm)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ysClr val="windowText" lastClr="000000"/>
            </a:solidFill>
          </a:ln>
        </c:spPr>
        <c:crossAx val="75780480"/>
        <c:crosses val="autoZero"/>
        <c:crossBetween val="midCat"/>
      </c:valAx>
      <c:valAx>
        <c:axId val="75780480"/>
        <c:scaling>
          <c:orientation val="minMax"/>
          <c:max val="2200"/>
          <c:min val="100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Jump duration (ms)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ysClr val="windowText" lastClr="000000"/>
            </a:solidFill>
          </a:ln>
        </c:spPr>
        <c:crossAx val="75766016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62515138888888999"/>
          <c:y val="0.55054206765820934"/>
          <c:w val="0.33957083333333438"/>
          <c:h val="0.1674343832021003"/>
        </c:manualLayout>
      </c:layout>
      <c:overlay val="1"/>
    </c:legend>
    <c:plotVisOnly val="1"/>
    <c:dispBlanksAs val="gap"/>
    <c:showDLblsOverMax val="0"/>
  </c:chart>
  <c:spPr>
    <a:ln>
      <a:noFill/>
    </a:ln>
  </c:spPr>
  <c:txPr>
    <a:bodyPr/>
    <a:lstStyle/>
    <a:p>
      <a:pPr>
        <a:defRPr b="0"/>
      </a:pPr>
      <a:endParaRPr lang="de-DE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2" y="0"/>
            <a:ext cx="6797675" cy="9928225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lIns="91729" tIns="45864" rIns="91729" bIns="45864" anchor="ctr"/>
          <a:lstStyle/>
          <a:p>
            <a:endParaRPr lang="en-US" dirty="0"/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2" y="0"/>
            <a:ext cx="6797675" cy="9928225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lIns="91729" tIns="45864" rIns="91729" bIns="45864" anchor="ctr"/>
          <a:lstStyle/>
          <a:p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3" y="0"/>
            <a:ext cx="2942512" cy="49468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285" tIns="46948" rIns="90285" bIns="46948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>
                <a:srgbClr val="2F636F"/>
              </a:buClr>
              <a:tabLst>
                <a:tab pos="726190" algn="l"/>
                <a:tab pos="1452380" algn="l"/>
                <a:tab pos="2178568" algn="l"/>
                <a:tab pos="2904758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endParaRPr lang="nl-NL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3850443" y="0"/>
            <a:ext cx="2942512" cy="49468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285" tIns="46948" rIns="90285" bIns="46948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Clr>
                <a:srgbClr val="2F636F"/>
              </a:buClr>
              <a:tabLst>
                <a:tab pos="726190" algn="l"/>
                <a:tab pos="1452380" algn="l"/>
                <a:tab pos="2178568" algn="l"/>
                <a:tab pos="2904758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endParaRPr lang="nl-NL"/>
          </a:p>
        </p:txBody>
      </p:sp>
      <p:sp>
        <p:nvSpPr>
          <p:cNvPr id="27654" name="Rectangle 5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59350" cy="37211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8" name="Rectangle 6"/>
          <p:cNvSpPr>
            <a:spLocks noGrp="1" noChangeArrowheads="1"/>
          </p:cNvSpPr>
          <p:nvPr>
            <p:ph type="body"/>
          </p:nvPr>
        </p:nvSpPr>
        <p:spPr bwMode="auto">
          <a:xfrm>
            <a:off x="1115640" y="4729699"/>
            <a:ext cx="4564827" cy="446597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285" tIns="46948" rIns="90285" bIns="46948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mtClean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3" y="9430092"/>
            <a:ext cx="2942512" cy="49296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285" tIns="46948" rIns="90285" bIns="46948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>
                <a:srgbClr val="2F636F"/>
              </a:buClr>
              <a:tabLst>
                <a:tab pos="726190" algn="l"/>
                <a:tab pos="1452380" algn="l"/>
                <a:tab pos="2178568" algn="l"/>
                <a:tab pos="2904758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endParaRPr lang="nl-NL"/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3850443" y="9430092"/>
            <a:ext cx="2942512" cy="49296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285" tIns="46948" rIns="90285" bIns="46948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Clr>
                <a:srgbClr val="2F636F"/>
              </a:buClr>
              <a:tabLst>
                <a:tab pos="726190" algn="l"/>
                <a:tab pos="1452380" algn="l"/>
                <a:tab pos="2178568" algn="l"/>
                <a:tab pos="2904758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fld id="{A65616D7-3C10-467E-9F0E-4A73EDA13EAD}" type="slidenum">
              <a:rPr lang="en-GB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83943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1pPr>
    <a:lvl2pPr marL="37931725" indent="-37474525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65B93B15-9203-4E42-A4A2-82694EA5C020}" type="slidenum">
              <a:rPr lang="en-GB"/>
              <a:pPr/>
              <a:t>1</a:t>
            </a:fld>
            <a:endParaRPr lang="en-GB"/>
          </a:p>
        </p:txBody>
      </p:sp>
      <p:sp>
        <p:nvSpPr>
          <p:cNvPr id="29699" name="Text Box 1"/>
          <p:cNvSpPr txBox="1">
            <a:spLocks noChangeArrowheads="1"/>
          </p:cNvSpPr>
          <p:nvPr/>
        </p:nvSpPr>
        <p:spPr bwMode="auto">
          <a:xfrm>
            <a:off x="1132948" y="744618"/>
            <a:ext cx="4531783" cy="372308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1729" tIns="45864" rIns="91729" bIns="45864" anchor="ctr"/>
          <a:lstStyle/>
          <a:p>
            <a:endParaRPr lang="en-US"/>
          </a:p>
        </p:txBody>
      </p:sp>
      <p:sp>
        <p:nvSpPr>
          <p:cNvPr id="29700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1115640" y="4729699"/>
            <a:ext cx="4566401" cy="4467702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A65616D7-3C10-467E-9F0E-4A73EDA13EAD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7047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A65616D7-3C10-467E-9F0E-4A73EDA13EAD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717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A65616D7-3C10-467E-9F0E-4A73EDA13EAD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3617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A65616D7-3C10-467E-9F0E-4A73EDA13EAD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3617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A65616D7-3C10-467E-9F0E-4A73EDA13EAD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2787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A65616D7-3C10-467E-9F0E-4A73EDA13EAD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9951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This is not MO, but JT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A65616D7-3C10-467E-9F0E-4A73EDA13EAD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8342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Take left graph out everywhere (put in the back of the presentation)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A65616D7-3C10-467E-9F0E-4A73EDA13EAD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2787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6575" y="1484313"/>
            <a:ext cx="1931988" cy="46323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0613" y="1484313"/>
            <a:ext cx="5643562" cy="46323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613" y="1484313"/>
            <a:ext cx="7727950" cy="4318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90613" y="1979613"/>
            <a:ext cx="3787775" cy="413702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0788" y="1979613"/>
            <a:ext cx="3787775" cy="413702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37013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604963"/>
            <a:ext cx="4037012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7825" y="1604963"/>
            <a:ext cx="2089150" cy="452437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4963"/>
            <a:ext cx="6118225" cy="452437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025" y="1987550"/>
            <a:ext cx="6330950" cy="187007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0613" y="1979613"/>
            <a:ext cx="3787775" cy="41370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0788" y="1979613"/>
            <a:ext cx="3787775" cy="41370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092522" y="116880"/>
            <a:ext cx="7727950" cy="431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90613" y="1628801"/>
            <a:ext cx="7727950" cy="44878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  <a:p>
            <a:pPr lvl="4"/>
            <a:r>
              <a:rPr lang="en-GB" smtClean="0"/>
              <a:t>Eighth Outline Level</a:t>
            </a:r>
          </a:p>
          <a:p>
            <a:pPr lvl="4"/>
            <a:r>
              <a:rPr lang="en-GB" smtClean="0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iming>
    <p:tnLst>
      <p:par>
        <p:cTn id="1" dur="indefinite" restart="never" nodeType="tmRoot"/>
      </p:par>
    </p:tnLst>
  </p:timing>
  <p:txStyles>
    <p:titleStyle>
      <a:lvl1pPr algn="l" defTabSz="449263" rtl="0" eaLnBrk="0" fontAlgn="base" hangingPunct="0">
        <a:lnSpc>
          <a:spcPct val="92000"/>
        </a:lnSpc>
        <a:spcBef>
          <a:spcPct val="0"/>
        </a:spcBef>
        <a:spcAft>
          <a:spcPct val="0"/>
        </a:spcAft>
        <a:buClr>
          <a:srgbClr val="BE311A"/>
        </a:buClr>
        <a:buSzPct val="100000"/>
        <a:buFont typeface="Arial" charset="0"/>
        <a:defRPr sz="2200" b="1">
          <a:solidFill>
            <a:srgbClr val="BE311A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lnSpc>
          <a:spcPct val="92000"/>
        </a:lnSpc>
        <a:spcBef>
          <a:spcPct val="0"/>
        </a:spcBef>
        <a:spcAft>
          <a:spcPct val="0"/>
        </a:spcAft>
        <a:buClr>
          <a:srgbClr val="BE311A"/>
        </a:buClr>
        <a:buSzPct val="100000"/>
        <a:buFont typeface="Arial" charset="0"/>
        <a:defRPr sz="2600" b="1">
          <a:solidFill>
            <a:srgbClr val="BE311A"/>
          </a:solidFill>
          <a:latin typeface="Arial" charset="0"/>
          <a:ea typeface="Arial" charset="0"/>
          <a:cs typeface="Arial" charset="0"/>
        </a:defRPr>
      </a:lvl2pPr>
      <a:lvl3pPr algn="l" defTabSz="449263" rtl="0" eaLnBrk="0" fontAlgn="base" hangingPunct="0">
        <a:lnSpc>
          <a:spcPct val="92000"/>
        </a:lnSpc>
        <a:spcBef>
          <a:spcPct val="0"/>
        </a:spcBef>
        <a:spcAft>
          <a:spcPct val="0"/>
        </a:spcAft>
        <a:buClr>
          <a:srgbClr val="BE311A"/>
        </a:buClr>
        <a:buSzPct val="100000"/>
        <a:buFont typeface="Arial" charset="0"/>
        <a:defRPr sz="2600" b="1">
          <a:solidFill>
            <a:srgbClr val="BE311A"/>
          </a:solidFill>
          <a:latin typeface="Arial" charset="0"/>
          <a:ea typeface="Arial" charset="0"/>
          <a:cs typeface="Arial" charset="0"/>
        </a:defRPr>
      </a:lvl3pPr>
      <a:lvl4pPr algn="l" defTabSz="449263" rtl="0" eaLnBrk="0" fontAlgn="base" hangingPunct="0">
        <a:lnSpc>
          <a:spcPct val="92000"/>
        </a:lnSpc>
        <a:spcBef>
          <a:spcPct val="0"/>
        </a:spcBef>
        <a:spcAft>
          <a:spcPct val="0"/>
        </a:spcAft>
        <a:buClr>
          <a:srgbClr val="BE311A"/>
        </a:buClr>
        <a:buSzPct val="100000"/>
        <a:buFont typeface="Arial" charset="0"/>
        <a:defRPr sz="2600" b="1">
          <a:solidFill>
            <a:srgbClr val="BE311A"/>
          </a:solidFill>
          <a:latin typeface="Arial" charset="0"/>
          <a:ea typeface="Arial" charset="0"/>
          <a:cs typeface="Arial" charset="0"/>
        </a:defRPr>
      </a:lvl4pPr>
      <a:lvl5pPr algn="l" defTabSz="449263" rtl="0" eaLnBrk="0" fontAlgn="base" hangingPunct="0">
        <a:lnSpc>
          <a:spcPct val="92000"/>
        </a:lnSpc>
        <a:spcBef>
          <a:spcPct val="0"/>
        </a:spcBef>
        <a:spcAft>
          <a:spcPct val="0"/>
        </a:spcAft>
        <a:buClr>
          <a:srgbClr val="BE311A"/>
        </a:buClr>
        <a:buSzPct val="100000"/>
        <a:buFont typeface="Arial" charset="0"/>
        <a:defRPr sz="2600" b="1">
          <a:solidFill>
            <a:srgbClr val="BE311A"/>
          </a:solidFill>
          <a:latin typeface="Arial" charset="0"/>
          <a:ea typeface="Arial" charset="0"/>
          <a:cs typeface="Arial" charset="0"/>
        </a:defRPr>
      </a:lvl5pPr>
      <a:lvl6pPr marL="457200" algn="l" defTabSz="449263" rtl="0" fontAlgn="base">
        <a:lnSpc>
          <a:spcPct val="92000"/>
        </a:lnSpc>
        <a:spcBef>
          <a:spcPct val="0"/>
        </a:spcBef>
        <a:spcAft>
          <a:spcPct val="0"/>
        </a:spcAft>
        <a:buClr>
          <a:srgbClr val="BE311A"/>
        </a:buClr>
        <a:buSzPct val="100000"/>
        <a:buFont typeface="Arial" charset="0"/>
        <a:defRPr sz="2600" b="1">
          <a:solidFill>
            <a:srgbClr val="BE311A"/>
          </a:solidFill>
          <a:latin typeface="Arial" charset="0"/>
          <a:ea typeface="Arial" charset="0"/>
          <a:cs typeface="Arial" charset="0"/>
        </a:defRPr>
      </a:lvl6pPr>
      <a:lvl7pPr marL="914400" algn="l" defTabSz="449263" rtl="0" fontAlgn="base">
        <a:lnSpc>
          <a:spcPct val="92000"/>
        </a:lnSpc>
        <a:spcBef>
          <a:spcPct val="0"/>
        </a:spcBef>
        <a:spcAft>
          <a:spcPct val="0"/>
        </a:spcAft>
        <a:buClr>
          <a:srgbClr val="BE311A"/>
        </a:buClr>
        <a:buSzPct val="100000"/>
        <a:buFont typeface="Arial" charset="0"/>
        <a:defRPr sz="2600" b="1">
          <a:solidFill>
            <a:srgbClr val="BE311A"/>
          </a:solidFill>
          <a:latin typeface="Arial" charset="0"/>
          <a:ea typeface="Arial" charset="0"/>
          <a:cs typeface="Arial" charset="0"/>
        </a:defRPr>
      </a:lvl7pPr>
      <a:lvl8pPr marL="1371600" algn="l" defTabSz="449263" rtl="0" fontAlgn="base">
        <a:lnSpc>
          <a:spcPct val="92000"/>
        </a:lnSpc>
        <a:spcBef>
          <a:spcPct val="0"/>
        </a:spcBef>
        <a:spcAft>
          <a:spcPct val="0"/>
        </a:spcAft>
        <a:buClr>
          <a:srgbClr val="BE311A"/>
        </a:buClr>
        <a:buSzPct val="100000"/>
        <a:buFont typeface="Arial" charset="0"/>
        <a:defRPr sz="2600" b="1">
          <a:solidFill>
            <a:srgbClr val="BE311A"/>
          </a:solidFill>
          <a:latin typeface="Arial" charset="0"/>
          <a:ea typeface="Arial" charset="0"/>
          <a:cs typeface="Arial" charset="0"/>
        </a:defRPr>
      </a:lvl8pPr>
      <a:lvl9pPr marL="1828800" algn="l" defTabSz="449263" rtl="0" fontAlgn="base">
        <a:lnSpc>
          <a:spcPct val="92000"/>
        </a:lnSpc>
        <a:spcBef>
          <a:spcPct val="0"/>
        </a:spcBef>
        <a:spcAft>
          <a:spcPct val="0"/>
        </a:spcAft>
        <a:buClr>
          <a:srgbClr val="BE311A"/>
        </a:buClr>
        <a:buSzPct val="100000"/>
        <a:buFont typeface="Arial" charset="0"/>
        <a:defRPr sz="2600" b="1">
          <a:solidFill>
            <a:srgbClr val="BE311A"/>
          </a:solidFill>
          <a:latin typeface="Arial" charset="0"/>
          <a:ea typeface="Arial" charset="0"/>
          <a:cs typeface="Arial" charset="0"/>
        </a:defRPr>
      </a:lvl9pPr>
    </p:titleStyle>
    <p:bodyStyle>
      <a:lvl1pPr marL="339725" indent="-339725" algn="l" defTabSz="449263" rtl="0" eaLnBrk="0" fontAlgn="base" hangingPunct="0">
        <a:lnSpc>
          <a:spcPct val="92000"/>
        </a:lnSpc>
        <a:spcBef>
          <a:spcPts val="525"/>
        </a:spcBef>
        <a:spcAft>
          <a:spcPct val="0"/>
        </a:spcAft>
        <a:buClr>
          <a:srgbClr val="000000"/>
        </a:buClr>
        <a:buSzPct val="100000"/>
        <a:buFont typeface="Arial" charset="0"/>
        <a:buNone/>
        <a:defRPr sz="1800">
          <a:solidFill>
            <a:srgbClr val="000000"/>
          </a:solidFill>
          <a:latin typeface="+mn-lt"/>
          <a:ea typeface="+mn-ea"/>
          <a:cs typeface="+mn-cs"/>
        </a:defRPr>
      </a:lvl1pPr>
      <a:lvl2pPr marL="739775" indent="-282575" algn="l" defTabSz="449263" rtl="0" eaLnBrk="0" fontAlgn="base" hangingPunct="0">
        <a:lnSpc>
          <a:spcPct val="92000"/>
        </a:lnSpc>
        <a:spcBef>
          <a:spcPts val="450"/>
        </a:spcBef>
        <a:spcAft>
          <a:spcPct val="0"/>
        </a:spcAft>
        <a:buClr>
          <a:srgbClr val="000000"/>
        </a:buClr>
        <a:buSzPct val="100000"/>
        <a:buFont typeface="Arial" charset="0"/>
        <a:buNone/>
        <a:defRPr sz="1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92000"/>
        </a:lnSpc>
        <a:spcBef>
          <a:spcPts val="450"/>
        </a:spcBef>
        <a:spcAft>
          <a:spcPct val="0"/>
        </a:spcAft>
        <a:buClr>
          <a:srgbClr val="000000"/>
        </a:buClr>
        <a:buSzPct val="100000"/>
        <a:buFont typeface="Arial" charset="0"/>
        <a:buNone/>
        <a:defRPr sz="18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92000"/>
        </a:lnSpc>
        <a:spcBef>
          <a:spcPts val="450"/>
        </a:spcBef>
        <a:spcAft>
          <a:spcPct val="0"/>
        </a:spcAft>
        <a:buClr>
          <a:srgbClr val="000000"/>
        </a:buClr>
        <a:buSzPct val="100000"/>
        <a:buFont typeface="Arial" charset="0"/>
        <a:buNone/>
        <a:defRPr sz="18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2000"/>
        </a:lnSpc>
        <a:spcBef>
          <a:spcPts val="450"/>
        </a:spcBef>
        <a:spcAft>
          <a:spcPct val="0"/>
        </a:spcAft>
        <a:buClr>
          <a:srgbClr val="000000"/>
        </a:buClr>
        <a:buSzPct val="100000"/>
        <a:buFont typeface="Arial" charset="0"/>
        <a:buNone/>
        <a:defRPr sz="18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92000"/>
        </a:lnSpc>
        <a:spcBef>
          <a:spcPts val="45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92000"/>
        </a:lnSpc>
        <a:spcBef>
          <a:spcPts val="45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92000"/>
        </a:lnSpc>
        <a:spcBef>
          <a:spcPts val="45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92000"/>
        </a:lnSpc>
        <a:spcBef>
          <a:spcPts val="45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486025" y="1987550"/>
            <a:ext cx="6330950" cy="18700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26425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  <a:p>
            <a:pPr lvl="4"/>
            <a:r>
              <a:rPr lang="en-GB" smtClean="0"/>
              <a:t>Eighth Outline Level</a:t>
            </a:r>
          </a:p>
          <a:p>
            <a:pPr lvl="4"/>
            <a:r>
              <a:rPr lang="en-GB" smtClean="0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449263" rtl="0" eaLnBrk="0" fontAlgn="base" hangingPunct="0">
        <a:lnSpc>
          <a:spcPct val="92000"/>
        </a:lnSpc>
        <a:spcBef>
          <a:spcPct val="0"/>
        </a:spcBef>
        <a:spcAft>
          <a:spcPct val="0"/>
        </a:spcAft>
        <a:buClr>
          <a:srgbClr val="BE311A"/>
        </a:buClr>
        <a:buSzPct val="100000"/>
        <a:buFont typeface="Arial" charset="0"/>
        <a:defRPr sz="2600" b="1">
          <a:solidFill>
            <a:srgbClr val="BE311A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lnSpc>
          <a:spcPct val="92000"/>
        </a:lnSpc>
        <a:spcBef>
          <a:spcPct val="0"/>
        </a:spcBef>
        <a:spcAft>
          <a:spcPct val="0"/>
        </a:spcAft>
        <a:buClr>
          <a:srgbClr val="BE311A"/>
        </a:buClr>
        <a:buSzPct val="100000"/>
        <a:buFont typeface="Arial" charset="0"/>
        <a:defRPr sz="2600" b="1">
          <a:solidFill>
            <a:srgbClr val="BE311A"/>
          </a:solidFill>
          <a:latin typeface="Arial" charset="0"/>
          <a:ea typeface="Arial" charset="0"/>
          <a:cs typeface="Arial" charset="0"/>
        </a:defRPr>
      </a:lvl2pPr>
      <a:lvl3pPr algn="l" defTabSz="449263" rtl="0" eaLnBrk="0" fontAlgn="base" hangingPunct="0">
        <a:lnSpc>
          <a:spcPct val="92000"/>
        </a:lnSpc>
        <a:spcBef>
          <a:spcPct val="0"/>
        </a:spcBef>
        <a:spcAft>
          <a:spcPct val="0"/>
        </a:spcAft>
        <a:buClr>
          <a:srgbClr val="BE311A"/>
        </a:buClr>
        <a:buSzPct val="100000"/>
        <a:buFont typeface="Arial" charset="0"/>
        <a:defRPr sz="2600" b="1">
          <a:solidFill>
            <a:srgbClr val="BE311A"/>
          </a:solidFill>
          <a:latin typeface="Arial" charset="0"/>
          <a:ea typeface="Arial" charset="0"/>
          <a:cs typeface="Arial" charset="0"/>
        </a:defRPr>
      </a:lvl3pPr>
      <a:lvl4pPr algn="l" defTabSz="449263" rtl="0" eaLnBrk="0" fontAlgn="base" hangingPunct="0">
        <a:lnSpc>
          <a:spcPct val="92000"/>
        </a:lnSpc>
        <a:spcBef>
          <a:spcPct val="0"/>
        </a:spcBef>
        <a:spcAft>
          <a:spcPct val="0"/>
        </a:spcAft>
        <a:buClr>
          <a:srgbClr val="BE311A"/>
        </a:buClr>
        <a:buSzPct val="100000"/>
        <a:buFont typeface="Arial" charset="0"/>
        <a:defRPr sz="2600" b="1">
          <a:solidFill>
            <a:srgbClr val="BE311A"/>
          </a:solidFill>
          <a:latin typeface="Arial" charset="0"/>
          <a:ea typeface="Arial" charset="0"/>
          <a:cs typeface="Arial" charset="0"/>
        </a:defRPr>
      </a:lvl4pPr>
      <a:lvl5pPr algn="l" defTabSz="449263" rtl="0" eaLnBrk="0" fontAlgn="base" hangingPunct="0">
        <a:lnSpc>
          <a:spcPct val="92000"/>
        </a:lnSpc>
        <a:spcBef>
          <a:spcPct val="0"/>
        </a:spcBef>
        <a:spcAft>
          <a:spcPct val="0"/>
        </a:spcAft>
        <a:buClr>
          <a:srgbClr val="BE311A"/>
        </a:buClr>
        <a:buSzPct val="100000"/>
        <a:buFont typeface="Arial" charset="0"/>
        <a:defRPr sz="2600" b="1">
          <a:solidFill>
            <a:srgbClr val="BE311A"/>
          </a:solidFill>
          <a:latin typeface="Arial" charset="0"/>
          <a:ea typeface="Arial" charset="0"/>
          <a:cs typeface="Arial" charset="0"/>
        </a:defRPr>
      </a:lvl5pPr>
      <a:lvl6pPr marL="457200" algn="l" defTabSz="449263" rtl="0" fontAlgn="base">
        <a:lnSpc>
          <a:spcPct val="92000"/>
        </a:lnSpc>
        <a:spcBef>
          <a:spcPct val="0"/>
        </a:spcBef>
        <a:spcAft>
          <a:spcPct val="0"/>
        </a:spcAft>
        <a:buClr>
          <a:srgbClr val="BE311A"/>
        </a:buClr>
        <a:buSzPct val="100000"/>
        <a:buFont typeface="Arial" charset="0"/>
        <a:defRPr sz="2600" b="1">
          <a:solidFill>
            <a:srgbClr val="BE311A"/>
          </a:solidFill>
          <a:latin typeface="Arial" charset="0"/>
          <a:ea typeface="Arial" charset="0"/>
          <a:cs typeface="Arial" charset="0"/>
        </a:defRPr>
      </a:lvl6pPr>
      <a:lvl7pPr marL="914400" algn="l" defTabSz="449263" rtl="0" fontAlgn="base">
        <a:lnSpc>
          <a:spcPct val="92000"/>
        </a:lnSpc>
        <a:spcBef>
          <a:spcPct val="0"/>
        </a:spcBef>
        <a:spcAft>
          <a:spcPct val="0"/>
        </a:spcAft>
        <a:buClr>
          <a:srgbClr val="BE311A"/>
        </a:buClr>
        <a:buSzPct val="100000"/>
        <a:buFont typeface="Arial" charset="0"/>
        <a:defRPr sz="2600" b="1">
          <a:solidFill>
            <a:srgbClr val="BE311A"/>
          </a:solidFill>
          <a:latin typeface="Arial" charset="0"/>
          <a:ea typeface="Arial" charset="0"/>
          <a:cs typeface="Arial" charset="0"/>
        </a:defRPr>
      </a:lvl7pPr>
      <a:lvl8pPr marL="1371600" algn="l" defTabSz="449263" rtl="0" fontAlgn="base">
        <a:lnSpc>
          <a:spcPct val="92000"/>
        </a:lnSpc>
        <a:spcBef>
          <a:spcPct val="0"/>
        </a:spcBef>
        <a:spcAft>
          <a:spcPct val="0"/>
        </a:spcAft>
        <a:buClr>
          <a:srgbClr val="BE311A"/>
        </a:buClr>
        <a:buSzPct val="100000"/>
        <a:buFont typeface="Arial" charset="0"/>
        <a:defRPr sz="2600" b="1">
          <a:solidFill>
            <a:srgbClr val="BE311A"/>
          </a:solidFill>
          <a:latin typeface="Arial" charset="0"/>
          <a:ea typeface="Arial" charset="0"/>
          <a:cs typeface="Arial" charset="0"/>
        </a:defRPr>
      </a:lvl8pPr>
      <a:lvl9pPr marL="1828800" algn="l" defTabSz="449263" rtl="0" fontAlgn="base">
        <a:lnSpc>
          <a:spcPct val="92000"/>
        </a:lnSpc>
        <a:spcBef>
          <a:spcPct val="0"/>
        </a:spcBef>
        <a:spcAft>
          <a:spcPct val="0"/>
        </a:spcAft>
        <a:buClr>
          <a:srgbClr val="BE311A"/>
        </a:buClr>
        <a:buSzPct val="100000"/>
        <a:buFont typeface="Arial" charset="0"/>
        <a:defRPr sz="2600" b="1">
          <a:solidFill>
            <a:srgbClr val="BE311A"/>
          </a:solidFill>
          <a:latin typeface="Arial" charset="0"/>
          <a:ea typeface="Arial" charset="0"/>
          <a:cs typeface="Arial" charset="0"/>
        </a:defRPr>
      </a:lvl9pPr>
    </p:titleStyle>
    <p:bodyStyle>
      <a:lvl1pPr marL="339725" indent="-339725" algn="l" defTabSz="449263" rtl="0" eaLnBrk="0" fontAlgn="base" hangingPunct="0">
        <a:lnSpc>
          <a:spcPct val="92000"/>
        </a:lnSpc>
        <a:spcBef>
          <a:spcPts val="525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2100">
          <a:solidFill>
            <a:srgbClr val="000000"/>
          </a:solidFill>
          <a:latin typeface="+mn-lt"/>
          <a:ea typeface="+mn-ea"/>
          <a:cs typeface="+mn-cs"/>
        </a:defRPr>
      </a:lvl1pPr>
      <a:lvl2pPr marL="739775" indent="-282575" algn="l" defTabSz="449263" rtl="0" eaLnBrk="0" fontAlgn="base" hangingPunct="0">
        <a:lnSpc>
          <a:spcPct val="92000"/>
        </a:lnSpc>
        <a:spcBef>
          <a:spcPts val="450"/>
        </a:spcBef>
        <a:spcAft>
          <a:spcPct val="0"/>
        </a:spcAft>
        <a:buClr>
          <a:srgbClr val="000000"/>
        </a:buClr>
        <a:buSzPct val="100000"/>
        <a:buFont typeface="Arial" charset="0"/>
        <a:buChar char="–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92000"/>
        </a:lnSpc>
        <a:spcBef>
          <a:spcPts val="45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92000"/>
        </a:lnSpc>
        <a:spcBef>
          <a:spcPts val="450"/>
        </a:spcBef>
        <a:spcAft>
          <a:spcPct val="0"/>
        </a:spcAft>
        <a:buClr>
          <a:srgbClr val="000000"/>
        </a:buClr>
        <a:buSzPct val="100000"/>
        <a:buFont typeface="Arial" charset="0"/>
        <a:buChar char="–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2000"/>
        </a:lnSpc>
        <a:spcBef>
          <a:spcPts val="45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92000"/>
        </a:lnSpc>
        <a:spcBef>
          <a:spcPts val="45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92000"/>
        </a:lnSpc>
        <a:spcBef>
          <a:spcPts val="45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92000"/>
        </a:lnSpc>
        <a:spcBef>
          <a:spcPts val="45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92000"/>
        </a:lnSpc>
        <a:spcBef>
          <a:spcPts val="45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Grp="1" noChangeArrowheads="1"/>
          </p:cNvSpPr>
          <p:nvPr>
            <p:ph type="title"/>
          </p:nvPr>
        </p:nvSpPr>
        <p:spPr>
          <a:xfrm>
            <a:off x="2267744" y="2636912"/>
            <a:ext cx="6624736" cy="1873250"/>
          </a:xfrm>
        </p:spPr>
        <p:txBody>
          <a:bodyPr/>
          <a:lstStyle/>
          <a:p>
            <a:pPr algn="r" eaLnBrk="1" hangingPunct="1"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2400" dirty="0"/>
              <a:t>Our Actions in My Mind: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Motor </a:t>
            </a:r>
            <a:r>
              <a:rPr lang="en-US" sz="2400" dirty="0"/>
              <a:t>Imagery of Joint Action</a:t>
            </a:r>
            <a:endParaRPr lang="en-GB" sz="2400" dirty="0" smtClean="0"/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2483768" y="1340768"/>
            <a:ext cx="6400800" cy="287337"/>
          </a:xfrm>
        </p:spPr>
        <p:txBody>
          <a:bodyPr/>
          <a:lstStyle/>
          <a:p>
            <a:pPr marL="0" indent="0" algn="r" eaLnBrk="1" hangingPunct="1">
              <a:lnSpc>
                <a:spcPct val="100000"/>
              </a:lnSpc>
              <a:spcBef>
                <a:spcPts val="400"/>
              </a:spcBef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600" b="1" dirty="0" smtClean="0">
                <a:solidFill>
                  <a:schemeClr val="bg2"/>
                </a:solidFill>
              </a:rPr>
              <a:t>Cordula Vesper, Natalie </a:t>
            </a:r>
            <a:r>
              <a:rPr lang="en-GB" sz="1600" b="1" dirty="0" err="1" smtClean="0">
                <a:solidFill>
                  <a:schemeClr val="bg2"/>
                </a:solidFill>
              </a:rPr>
              <a:t>Sebanz</a:t>
            </a:r>
            <a:r>
              <a:rPr lang="en-GB" sz="1600" b="1" smtClean="0">
                <a:solidFill>
                  <a:schemeClr val="bg2"/>
                </a:solidFill>
              </a:rPr>
              <a:t>, &amp; </a:t>
            </a:r>
            <a:r>
              <a:rPr lang="en-GB" sz="1600" b="1" err="1" smtClean="0">
                <a:solidFill>
                  <a:schemeClr val="bg2"/>
                </a:solidFill>
              </a:rPr>
              <a:t>Günther</a:t>
            </a:r>
            <a:r>
              <a:rPr lang="en-GB" sz="1600" b="1" smtClean="0">
                <a:solidFill>
                  <a:schemeClr val="bg2"/>
                </a:solidFill>
              </a:rPr>
              <a:t> </a:t>
            </a:r>
            <a:r>
              <a:rPr lang="en-GB" sz="1600" b="1" err="1" smtClean="0">
                <a:solidFill>
                  <a:schemeClr val="bg2"/>
                </a:solidFill>
              </a:rPr>
              <a:t>Knoblich</a:t>
            </a:r>
            <a:endParaRPr lang="en-GB" sz="1600" b="1" smtClean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hteck 82"/>
          <p:cNvSpPr/>
          <p:nvPr/>
        </p:nvSpPr>
        <p:spPr>
          <a:xfrm>
            <a:off x="236912" y="4024979"/>
            <a:ext cx="1944216" cy="23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smtClean="0">
                <a:solidFill>
                  <a:schemeClr val="tx1"/>
                </a:solidFill>
              </a:rPr>
              <a:t>140 cm</a:t>
            </a:r>
            <a:endParaRPr lang="en-US" sz="10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Joint Action Performance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Joint jumping task (performance): „Land at the same time!“</a:t>
            </a:r>
          </a:p>
        </p:txBody>
      </p:sp>
      <p:grpSp>
        <p:nvGrpSpPr>
          <p:cNvPr id="75" name="Gruppieren 74"/>
          <p:cNvGrpSpPr/>
          <p:nvPr/>
        </p:nvGrpSpPr>
        <p:grpSpPr>
          <a:xfrm flipH="1">
            <a:off x="1687709" y="2084151"/>
            <a:ext cx="2339384" cy="3793121"/>
            <a:chOff x="2001449" y="1941203"/>
            <a:chExt cx="2108870" cy="3429724"/>
          </a:xfrm>
        </p:grpSpPr>
        <p:sp>
          <p:nvSpPr>
            <p:cNvPr id="4" name="Parallelogram 247"/>
            <p:cNvSpPr/>
            <p:nvPr/>
          </p:nvSpPr>
          <p:spPr>
            <a:xfrm flipH="1">
              <a:off x="3022247" y="3632244"/>
              <a:ext cx="1006215" cy="1390105"/>
            </a:xfrm>
            <a:prstGeom prst="parallelogram">
              <a:avLst>
                <a:gd name="adj" fmla="val 42986"/>
              </a:avLst>
            </a:prstGeom>
            <a:solidFill>
              <a:schemeClr val="bg1">
                <a:lumMod val="8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spcCol="0" rtlCol="0" anchor="ctr"/>
            <a:lstStyle/>
            <a:p>
              <a:pPr algn="ctr"/>
              <a:endParaRPr lang="en-US"/>
            </a:p>
          </p:txBody>
        </p:sp>
        <p:sp>
          <p:nvSpPr>
            <p:cNvPr id="5" name="Parallelogram 211"/>
            <p:cNvSpPr/>
            <p:nvPr/>
          </p:nvSpPr>
          <p:spPr>
            <a:xfrm flipH="1">
              <a:off x="3270155" y="4765922"/>
              <a:ext cx="92591" cy="80976"/>
            </a:xfrm>
            <a:prstGeom prst="parallelogram">
              <a:avLst>
                <a:gd name="adj" fmla="val 42986"/>
              </a:avLst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spcCol="0" rtlCol="0" anchor="ctr"/>
            <a:lstStyle/>
            <a:p>
              <a:pPr algn="ctr"/>
              <a:endParaRPr lang="en-US"/>
            </a:p>
          </p:txBody>
        </p:sp>
        <p:sp>
          <p:nvSpPr>
            <p:cNvPr id="6" name="Parallelogram 212"/>
            <p:cNvSpPr/>
            <p:nvPr/>
          </p:nvSpPr>
          <p:spPr>
            <a:xfrm flipH="1">
              <a:off x="3012377" y="3916517"/>
              <a:ext cx="92591" cy="80976"/>
            </a:xfrm>
            <a:prstGeom prst="parallelogram">
              <a:avLst>
                <a:gd name="adj" fmla="val 42986"/>
              </a:avLst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spcCol="0"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213"/>
            <p:cNvCxnSpPr>
              <a:stCxn id="8" idx="1"/>
              <a:endCxn id="8" idx="3"/>
            </p:cNvCxnSpPr>
            <p:nvPr/>
          </p:nvCxnSpPr>
          <p:spPr>
            <a:xfrm>
              <a:off x="2938993" y="3672733"/>
              <a:ext cx="25074" cy="80976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Parallelogram 214"/>
            <p:cNvSpPr/>
            <p:nvPr/>
          </p:nvSpPr>
          <p:spPr>
            <a:xfrm flipH="1">
              <a:off x="2871325" y="3672733"/>
              <a:ext cx="160411" cy="80976"/>
            </a:xfrm>
            <a:prstGeom prst="parallelogram">
              <a:avLst>
                <a:gd name="adj" fmla="val 42986"/>
              </a:avLst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spcCol="0"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215"/>
            <p:cNvCxnSpPr>
              <a:stCxn id="10" idx="1"/>
              <a:endCxn id="10" idx="3"/>
            </p:cNvCxnSpPr>
            <p:nvPr/>
          </p:nvCxnSpPr>
          <p:spPr>
            <a:xfrm>
              <a:off x="3017001" y="3915663"/>
              <a:ext cx="25074" cy="80976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Parallelogram 216"/>
            <p:cNvSpPr/>
            <p:nvPr/>
          </p:nvSpPr>
          <p:spPr>
            <a:xfrm flipH="1">
              <a:off x="2949333" y="3915663"/>
              <a:ext cx="160411" cy="80976"/>
            </a:xfrm>
            <a:prstGeom prst="parallelogram">
              <a:avLst>
                <a:gd name="adj" fmla="val 42986"/>
              </a:avLst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spcCol="0"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217"/>
            <p:cNvCxnSpPr>
              <a:stCxn id="12" idx="1"/>
              <a:endCxn id="12" idx="3"/>
            </p:cNvCxnSpPr>
            <p:nvPr/>
          </p:nvCxnSpPr>
          <p:spPr>
            <a:xfrm>
              <a:off x="3104499" y="4199084"/>
              <a:ext cx="25074" cy="80976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Parallelogram 218"/>
            <p:cNvSpPr/>
            <p:nvPr/>
          </p:nvSpPr>
          <p:spPr>
            <a:xfrm flipH="1">
              <a:off x="3036830" y="4199084"/>
              <a:ext cx="160411" cy="80976"/>
            </a:xfrm>
            <a:prstGeom prst="parallelogram">
              <a:avLst>
                <a:gd name="adj" fmla="val 42986"/>
              </a:avLst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spcCol="0" rtlCol="0" anchor="ctr"/>
            <a:lstStyle/>
            <a:p>
              <a:pPr algn="ctr"/>
              <a:endParaRPr lang="en-US"/>
            </a:p>
          </p:txBody>
        </p:sp>
        <p:sp>
          <p:nvSpPr>
            <p:cNvPr id="13" name="Parallelogram 219"/>
            <p:cNvSpPr/>
            <p:nvPr/>
          </p:nvSpPr>
          <p:spPr>
            <a:xfrm flipH="1">
              <a:off x="3138825" y="4522991"/>
              <a:ext cx="92591" cy="80976"/>
            </a:xfrm>
            <a:prstGeom prst="parallelogram">
              <a:avLst>
                <a:gd name="adj" fmla="val 42986"/>
              </a:avLst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spcCol="0"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220"/>
            <p:cNvCxnSpPr>
              <a:stCxn id="15" idx="1"/>
              <a:endCxn id="15" idx="3"/>
            </p:cNvCxnSpPr>
            <p:nvPr/>
          </p:nvCxnSpPr>
          <p:spPr>
            <a:xfrm>
              <a:off x="3201484" y="4522991"/>
              <a:ext cx="25074" cy="80976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Parallelogram 221"/>
            <p:cNvSpPr/>
            <p:nvPr/>
          </p:nvSpPr>
          <p:spPr>
            <a:xfrm flipH="1">
              <a:off x="3133817" y="4522991"/>
              <a:ext cx="160411" cy="80976"/>
            </a:xfrm>
            <a:prstGeom prst="parallelogram">
              <a:avLst>
                <a:gd name="adj" fmla="val 42986"/>
              </a:avLst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spcCol="0"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222"/>
            <p:cNvSpPr/>
            <p:nvPr/>
          </p:nvSpPr>
          <p:spPr>
            <a:xfrm flipH="1">
              <a:off x="3211824" y="4765921"/>
              <a:ext cx="92591" cy="80976"/>
            </a:xfrm>
            <a:prstGeom prst="parallelogram">
              <a:avLst>
                <a:gd name="adj" fmla="val 42986"/>
              </a:avLst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spcCol="0"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223"/>
            <p:cNvCxnSpPr>
              <a:stCxn id="18" idx="1"/>
              <a:endCxn id="18" idx="3"/>
            </p:cNvCxnSpPr>
            <p:nvPr/>
          </p:nvCxnSpPr>
          <p:spPr>
            <a:xfrm>
              <a:off x="3279493" y="4765921"/>
              <a:ext cx="25074" cy="80976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Parallelogram 224"/>
            <p:cNvSpPr/>
            <p:nvPr/>
          </p:nvSpPr>
          <p:spPr>
            <a:xfrm flipH="1">
              <a:off x="3211824" y="4765921"/>
              <a:ext cx="160411" cy="80976"/>
            </a:xfrm>
            <a:prstGeom prst="parallelogram">
              <a:avLst>
                <a:gd name="adj" fmla="val 42986"/>
              </a:avLst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spcCol="0" rtlCol="0" anchor="ctr"/>
            <a:lstStyle/>
            <a:p>
              <a:pPr algn="ctr"/>
              <a:endParaRPr lang="en-US"/>
            </a:p>
          </p:txBody>
        </p:sp>
        <p:sp>
          <p:nvSpPr>
            <p:cNvPr id="19" name="Parallelogram 225"/>
            <p:cNvSpPr/>
            <p:nvPr/>
          </p:nvSpPr>
          <p:spPr>
            <a:xfrm flipH="1">
              <a:off x="3022247" y="4765923"/>
              <a:ext cx="92591" cy="80976"/>
            </a:xfrm>
            <a:prstGeom prst="parallelogram">
              <a:avLst>
                <a:gd name="adj" fmla="val 42986"/>
              </a:avLst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spcCol="0" rtlCol="0" anchor="ctr"/>
            <a:lstStyle/>
            <a:p>
              <a:pPr algn="ctr"/>
              <a:endParaRPr lang="en-US"/>
            </a:p>
          </p:txBody>
        </p:sp>
        <p:sp>
          <p:nvSpPr>
            <p:cNvPr id="20" name="Parallelogram 226"/>
            <p:cNvSpPr/>
            <p:nvPr/>
          </p:nvSpPr>
          <p:spPr>
            <a:xfrm rot="16200000" flipH="1" flipV="1">
              <a:off x="1349825" y="3377775"/>
              <a:ext cx="3429724" cy="556580"/>
            </a:xfrm>
            <a:prstGeom prst="parallelogram">
              <a:avLst>
                <a:gd name="adj" fmla="val 310527"/>
              </a:avLst>
            </a:prstGeom>
            <a:solidFill>
              <a:schemeClr val="tx1">
                <a:lumMod val="65000"/>
                <a:lumOff val="35000"/>
                <a:alpha val="71000"/>
              </a:scheme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spcCol="0"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27"/>
            <p:cNvSpPr/>
            <p:nvPr/>
          </p:nvSpPr>
          <p:spPr>
            <a:xfrm flipH="1">
              <a:off x="2001449" y="3618748"/>
              <a:ext cx="1006215" cy="1390105"/>
            </a:xfrm>
            <a:prstGeom prst="parallelogram">
              <a:avLst>
                <a:gd name="adj" fmla="val 42986"/>
              </a:avLst>
            </a:prstGeom>
            <a:solidFill>
              <a:schemeClr val="bg1">
                <a:lumMod val="8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spcCol="0"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28"/>
            <p:cNvCxnSpPr/>
            <p:nvPr/>
          </p:nvCxnSpPr>
          <p:spPr>
            <a:xfrm>
              <a:off x="2074363" y="3834686"/>
              <a:ext cx="570359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9"/>
            <p:cNvCxnSpPr/>
            <p:nvPr/>
          </p:nvCxnSpPr>
          <p:spPr>
            <a:xfrm>
              <a:off x="2336854" y="4684945"/>
              <a:ext cx="568731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0"/>
            <p:cNvCxnSpPr/>
            <p:nvPr/>
          </p:nvCxnSpPr>
          <p:spPr>
            <a:xfrm>
              <a:off x="2249357" y="4401526"/>
              <a:ext cx="570359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31"/>
            <p:cNvCxnSpPr/>
            <p:nvPr/>
          </p:nvCxnSpPr>
          <p:spPr>
            <a:xfrm>
              <a:off x="2161860" y="4118106"/>
              <a:ext cx="570359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Parallelogram 234"/>
            <p:cNvSpPr/>
            <p:nvPr/>
          </p:nvSpPr>
          <p:spPr>
            <a:xfrm flipH="1">
              <a:off x="2755749" y="3915664"/>
              <a:ext cx="92591" cy="80976"/>
            </a:xfrm>
            <a:prstGeom prst="parallelogram">
              <a:avLst>
                <a:gd name="adj" fmla="val 42986"/>
              </a:avLst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spcCol="0"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35"/>
            <p:cNvCxnSpPr>
              <a:stCxn id="30" idx="1"/>
              <a:endCxn id="30" idx="3"/>
            </p:cNvCxnSpPr>
            <p:nvPr/>
          </p:nvCxnSpPr>
          <p:spPr>
            <a:xfrm>
              <a:off x="2691085" y="3672734"/>
              <a:ext cx="25074" cy="80976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36"/>
            <p:cNvSpPr/>
            <p:nvPr/>
          </p:nvSpPr>
          <p:spPr>
            <a:xfrm flipH="1">
              <a:off x="2623417" y="3672734"/>
              <a:ext cx="160411" cy="80976"/>
            </a:xfrm>
            <a:prstGeom prst="parallelogram">
              <a:avLst>
                <a:gd name="adj" fmla="val 42986"/>
              </a:avLst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spcCol="0"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237"/>
            <p:cNvCxnSpPr>
              <a:stCxn id="32" idx="1"/>
              <a:endCxn id="32" idx="3"/>
            </p:cNvCxnSpPr>
            <p:nvPr/>
          </p:nvCxnSpPr>
          <p:spPr>
            <a:xfrm>
              <a:off x="2769093" y="3915664"/>
              <a:ext cx="25074" cy="80976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Parallelogram 238"/>
            <p:cNvSpPr/>
            <p:nvPr/>
          </p:nvSpPr>
          <p:spPr>
            <a:xfrm flipH="1">
              <a:off x="2701425" y="3915664"/>
              <a:ext cx="160411" cy="80976"/>
            </a:xfrm>
            <a:prstGeom prst="parallelogram">
              <a:avLst>
                <a:gd name="adj" fmla="val 42986"/>
              </a:avLst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spcCol="0"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239"/>
            <p:cNvCxnSpPr>
              <a:stCxn id="34" idx="1"/>
              <a:endCxn id="34" idx="3"/>
            </p:cNvCxnSpPr>
            <p:nvPr/>
          </p:nvCxnSpPr>
          <p:spPr>
            <a:xfrm>
              <a:off x="2856590" y="4199084"/>
              <a:ext cx="25074" cy="80976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Parallelogram 240"/>
            <p:cNvSpPr/>
            <p:nvPr/>
          </p:nvSpPr>
          <p:spPr>
            <a:xfrm flipH="1">
              <a:off x="2788922" y="4199084"/>
              <a:ext cx="160411" cy="80976"/>
            </a:xfrm>
            <a:prstGeom prst="parallelogram">
              <a:avLst>
                <a:gd name="adj" fmla="val 42986"/>
              </a:avLst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spcCol="0" rtlCol="0" anchor="ctr"/>
            <a:lstStyle/>
            <a:p>
              <a:pPr algn="ctr"/>
              <a:endParaRPr lang="en-US"/>
            </a:p>
          </p:txBody>
        </p:sp>
        <p:sp>
          <p:nvSpPr>
            <p:cNvPr id="35" name="Parallelogram 241"/>
            <p:cNvSpPr/>
            <p:nvPr/>
          </p:nvSpPr>
          <p:spPr>
            <a:xfrm flipH="1">
              <a:off x="2890916" y="4522991"/>
              <a:ext cx="92591" cy="80976"/>
            </a:xfrm>
            <a:prstGeom prst="parallelogram">
              <a:avLst>
                <a:gd name="adj" fmla="val 42986"/>
              </a:avLst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spcCol="0"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242"/>
            <p:cNvCxnSpPr>
              <a:stCxn id="37" idx="1"/>
              <a:endCxn id="37" idx="3"/>
            </p:cNvCxnSpPr>
            <p:nvPr/>
          </p:nvCxnSpPr>
          <p:spPr>
            <a:xfrm>
              <a:off x="2953576" y="4522991"/>
              <a:ext cx="25074" cy="80976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Parallelogram 243"/>
            <p:cNvSpPr/>
            <p:nvPr/>
          </p:nvSpPr>
          <p:spPr>
            <a:xfrm flipH="1">
              <a:off x="2885908" y="4522991"/>
              <a:ext cx="160411" cy="80976"/>
            </a:xfrm>
            <a:prstGeom prst="parallelogram">
              <a:avLst>
                <a:gd name="adj" fmla="val 42986"/>
              </a:avLst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spcCol="0" rtlCol="0" anchor="ctr"/>
            <a:lstStyle/>
            <a:p>
              <a:pPr algn="ctr"/>
              <a:endParaRPr lang="en-US"/>
            </a:p>
          </p:txBody>
        </p:sp>
        <p:sp>
          <p:nvSpPr>
            <p:cNvPr id="38" name="Parallelogram 244"/>
            <p:cNvSpPr/>
            <p:nvPr/>
          </p:nvSpPr>
          <p:spPr>
            <a:xfrm flipH="1">
              <a:off x="2963915" y="4765922"/>
              <a:ext cx="92591" cy="80976"/>
            </a:xfrm>
            <a:prstGeom prst="parallelogram">
              <a:avLst>
                <a:gd name="adj" fmla="val 42986"/>
              </a:avLst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spcCol="0"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245"/>
            <p:cNvCxnSpPr>
              <a:stCxn id="40" idx="1"/>
              <a:endCxn id="40" idx="3"/>
            </p:cNvCxnSpPr>
            <p:nvPr/>
          </p:nvCxnSpPr>
          <p:spPr>
            <a:xfrm>
              <a:off x="3031584" y="4765922"/>
              <a:ext cx="25074" cy="80976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Parallelogram 246"/>
            <p:cNvSpPr/>
            <p:nvPr/>
          </p:nvSpPr>
          <p:spPr>
            <a:xfrm flipH="1">
              <a:off x="2963916" y="4765922"/>
              <a:ext cx="160411" cy="80976"/>
            </a:xfrm>
            <a:prstGeom prst="parallelogram">
              <a:avLst>
                <a:gd name="adj" fmla="val 42986"/>
              </a:avLst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spcCol="0"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250"/>
            <p:cNvCxnSpPr/>
            <p:nvPr/>
          </p:nvCxnSpPr>
          <p:spPr>
            <a:xfrm>
              <a:off x="3095161" y="3848183"/>
              <a:ext cx="570359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251"/>
            <p:cNvCxnSpPr/>
            <p:nvPr/>
          </p:nvCxnSpPr>
          <p:spPr>
            <a:xfrm>
              <a:off x="3357651" y="4698442"/>
              <a:ext cx="568731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252"/>
            <p:cNvCxnSpPr/>
            <p:nvPr/>
          </p:nvCxnSpPr>
          <p:spPr>
            <a:xfrm>
              <a:off x="3270155" y="4415022"/>
              <a:ext cx="570359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253"/>
            <p:cNvCxnSpPr/>
            <p:nvPr/>
          </p:nvCxnSpPr>
          <p:spPr>
            <a:xfrm>
              <a:off x="3182657" y="4131602"/>
              <a:ext cx="570359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274"/>
            <p:cNvGrpSpPr/>
            <p:nvPr/>
          </p:nvGrpSpPr>
          <p:grpSpPr>
            <a:xfrm rot="4014054" flipH="1">
              <a:off x="3440366" y="2825119"/>
              <a:ext cx="589104" cy="166026"/>
              <a:chOff x="10079103" y="1649490"/>
              <a:chExt cx="785472" cy="249039"/>
            </a:xfrm>
            <a:solidFill>
              <a:srgbClr val="FFC000"/>
            </a:solidFill>
          </p:grpSpPr>
          <p:sp>
            <p:nvSpPr>
              <p:cNvPr id="48" name="AutoShape 63"/>
              <p:cNvSpPr>
                <a:spLocks noChangeArrowheads="1"/>
              </p:cNvSpPr>
              <p:nvPr/>
            </p:nvSpPr>
            <p:spPr bwMode="auto">
              <a:xfrm rot="7098806" flipH="1">
                <a:off x="10260607" y="1467986"/>
                <a:ext cx="121716" cy="484724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AutoShape 63"/>
              <p:cNvSpPr>
                <a:spLocks noChangeArrowheads="1"/>
              </p:cNvSpPr>
              <p:nvPr/>
            </p:nvSpPr>
            <p:spPr bwMode="auto">
              <a:xfrm rot="5650190" flipH="1">
                <a:off x="10603223" y="1637177"/>
                <a:ext cx="120374" cy="402330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0" name="Group 277"/>
            <p:cNvGrpSpPr/>
            <p:nvPr/>
          </p:nvGrpSpPr>
          <p:grpSpPr>
            <a:xfrm flipH="1">
              <a:off x="3135668" y="2342401"/>
              <a:ext cx="974651" cy="1703810"/>
              <a:chOff x="7846527" y="2190515"/>
              <a:chExt cx="4028982" cy="5439963"/>
            </a:xfrm>
            <a:solidFill>
              <a:srgbClr val="FFC000"/>
            </a:solidFill>
          </p:grpSpPr>
          <p:grpSp>
            <p:nvGrpSpPr>
              <p:cNvPr id="51" name="Group 278"/>
              <p:cNvGrpSpPr/>
              <p:nvPr/>
            </p:nvGrpSpPr>
            <p:grpSpPr>
              <a:xfrm rot="19802037">
                <a:off x="7846527" y="5813198"/>
                <a:ext cx="2505828" cy="475244"/>
                <a:chOff x="7828526" y="5679278"/>
                <a:chExt cx="2505828" cy="475244"/>
              </a:xfrm>
              <a:grpFill/>
            </p:grpSpPr>
            <p:sp>
              <p:nvSpPr>
                <p:cNvPr id="58" name="AutoShape 63"/>
                <p:cNvSpPr>
                  <a:spLocks noChangeArrowheads="1"/>
                </p:cNvSpPr>
                <p:nvPr/>
              </p:nvSpPr>
              <p:spPr bwMode="auto">
                <a:xfrm rot="3154446" flipH="1">
                  <a:off x="9458683" y="5163781"/>
                  <a:ext cx="360174" cy="1391168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solidFill>
                    <a:srgbClr val="595959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" name="AutoShape 63"/>
                <p:cNvSpPr>
                  <a:spLocks noChangeArrowheads="1"/>
                </p:cNvSpPr>
                <p:nvPr/>
              </p:nvSpPr>
              <p:spPr bwMode="auto">
                <a:xfrm rot="6472185">
                  <a:off x="8448653" y="5182695"/>
                  <a:ext cx="351700" cy="1591954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solidFill>
                    <a:srgbClr val="595959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52" name="Oval 62"/>
              <p:cNvSpPr>
                <a:spLocks noChangeArrowheads="1"/>
              </p:cNvSpPr>
              <p:nvPr/>
            </p:nvSpPr>
            <p:spPr bwMode="auto">
              <a:xfrm flipH="1">
                <a:off x="9492637" y="2190515"/>
                <a:ext cx="1138559" cy="1112115"/>
              </a:xfrm>
              <a:prstGeom prst="ellipse">
                <a:avLst/>
              </a:prstGeom>
              <a:grpFill/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AutoShape 63"/>
              <p:cNvSpPr>
                <a:spLocks noChangeArrowheads="1"/>
              </p:cNvSpPr>
              <p:nvPr/>
            </p:nvSpPr>
            <p:spPr bwMode="auto">
              <a:xfrm rot="21597156" flipH="1">
                <a:off x="9567378" y="3291682"/>
                <a:ext cx="831742" cy="2430161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AutoShape 63"/>
              <p:cNvSpPr>
                <a:spLocks noChangeArrowheads="1"/>
              </p:cNvSpPr>
              <p:nvPr/>
            </p:nvSpPr>
            <p:spPr bwMode="auto">
              <a:xfrm rot="493389" flipH="1">
                <a:off x="10206980" y="6125063"/>
                <a:ext cx="445887" cy="1505415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AutoShape 63"/>
              <p:cNvSpPr>
                <a:spLocks noChangeArrowheads="1"/>
              </p:cNvSpPr>
              <p:nvPr/>
            </p:nvSpPr>
            <p:spPr bwMode="auto">
              <a:xfrm rot="20452086" flipH="1">
                <a:off x="10155381" y="5084170"/>
                <a:ext cx="437122" cy="1416776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AutoShape 63"/>
              <p:cNvSpPr>
                <a:spLocks noChangeArrowheads="1"/>
              </p:cNvSpPr>
              <p:nvPr/>
            </p:nvSpPr>
            <p:spPr bwMode="auto">
              <a:xfrm rot="8138695" flipH="1">
                <a:off x="10494927" y="3380894"/>
                <a:ext cx="305352" cy="1090630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utoShape 63"/>
              <p:cNvSpPr>
                <a:spLocks noChangeArrowheads="1"/>
              </p:cNvSpPr>
              <p:nvPr/>
            </p:nvSpPr>
            <p:spPr bwMode="auto">
              <a:xfrm rot="6690079" flipH="1">
                <a:off x="11235421" y="3925650"/>
                <a:ext cx="270842" cy="1009334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0" name="Group 273"/>
            <p:cNvGrpSpPr/>
            <p:nvPr/>
          </p:nvGrpSpPr>
          <p:grpSpPr>
            <a:xfrm rot="4014054" flipH="1">
              <a:off x="2341119" y="3380935"/>
              <a:ext cx="589104" cy="166026"/>
              <a:chOff x="10079103" y="1649490"/>
              <a:chExt cx="785472" cy="249039"/>
            </a:xfrm>
            <a:solidFill>
              <a:srgbClr val="FFC000"/>
            </a:solidFill>
          </p:grpSpPr>
          <p:sp>
            <p:nvSpPr>
              <p:cNvPr id="61" name="AutoShape 63"/>
              <p:cNvSpPr>
                <a:spLocks noChangeArrowheads="1"/>
              </p:cNvSpPr>
              <p:nvPr/>
            </p:nvSpPr>
            <p:spPr bwMode="auto">
              <a:xfrm rot="7098806" flipH="1">
                <a:off x="10260607" y="1467986"/>
                <a:ext cx="121716" cy="484724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AutoShape 63"/>
              <p:cNvSpPr>
                <a:spLocks noChangeArrowheads="1"/>
              </p:cNvSpPr>
              <p:nvPr/>
            </p:nvSpPr>
            <p:spPr bwMode="auto">
              <a:xfrm rot="5650190" flipH="1">
                <a:off x="10603223" y="1637177"/>
                <a:ext cx="120374" cy="402330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3" name="Group 270"/>
            <p:cNvGrpSpPr/>
            <p:nvPr/>
          </p:nvGrpSpPr>
          <p:grpSpPr>
            <a:xfrm flipH="1">
              <a:off x="2010002" y="2861960"/>
              <a:ext cx="1022656" cy="1705308"/>
              <a:chOff x="7846527" y="2190515"/>
              <a:chExt cx="4028982" cy="5439963"/>
            </a:xfrm>
            <a:solidFill>
              <a:srgbClr val="FFC000"/>
            </a:solidFill>
          </p:grpSpPr>
          <p:grpSp>
            <p:nvGrpSpPr>
              <p:cNvPr id="64" name="Group 269"/>
              <p:cNvGrpSpPr/>
              <p:nvPr/>
            </p:nvGrpSpPr>
            <p:grpSpPr>
              <a:xfrm rot="19802037">
                <a:off x="7846527" y="5813198"/>
                <a:ext cx="2505828" cy="475244"/>
                <a:chOff x="7828526" y="5679278"/>
                <a:chExt cx="2505828" cy="475244"/>
              </a:xfrm>
              <a:grpFill/>
            </p:grpSpPr>
            <p:sp>
              <p:nvSpPr>
                <p:cNvPr id="71" name="AutoShape 63"/>
                <p:cNvSpPr>
                  <a:spLocks noChangeArrowheads="1"/>
                </p:cNvSpPr>
                <p:nvPr/>
              </p:nvSpPr>
              <p:spPr bwMode="auto">
                <a:xfrm rot="3154446" flipH="1">
                  <a:off x="9458683" y="5163781"/>
                  <a:ext cx="360174" cy="1391168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solidFill>
                    <a:srgbClr val="595959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" name="AutoShape 63"/>
                <p:cNvSpPr>
                  <a:spLocks noChangeArrowheads="1"/>
                </p:cNvSpPr>
                <p:nvPr/>
              </p:nvSpPr>
              <p:spPr bwMode="auto">
                <a:xfrm rot="6472185">
                  <a:off x="8448653" y="5182695"/>
                  <a:ext cx="351700" cy="1591954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solidFill>
                    <a:srgbClr val="595959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5" name="Oval 62"/>
              <p:cNvSpPr>
                <a:spLocks noChangeArrowheads="1"/>
              </p:cNvSpPr>
              <p:nvPr/>
            </p:nvSpPr>
            <p:spPr bwMode="auto">
              <a:xfrm flipH="1">
                <a:off x="9492637" y="2190515"/>
                <a:ext cx="1138559" cy="1112115"/>
              </a:xfrm>
              <a:prstGeom prst="ellipse">
                <a:avLst/>
              </a:prstGeom>
              <a:grpFill/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AutoShape 63"/>
              <p:cNvSpPr>
                <a:spLocks noChangeArrowheads="1"/>
              </p:cNvSpPr>
              <p:nvPr/>
            </p:nvSpPr>
            <p:spPr bwMode="auto">
              <a:xfrm rot="21597156" flipH="1">
                <a:off x="9567378" y="3291682"/>
                <a:ext cx="831742" cy="2430161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" name="AutoShape 63"/>
              <p:cNvSpPr>
                <a:spLocks noChangeArrowheads="1"/>
              </p:cNvSpPr>
              <p:nvPr/>
            </p:nvSpPr>
            <p:spPr bwMode="auto">
              <a:xfrm rot="493389" flipH="1">
                <a:off x="10206980" y="6125063"/>
                <a:ext cx="445887" cy="1505415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AutoShape 63"/>
              <p:cNvSpPr>
                <a:spLocks noChangeArrowheads="1"/>
              </p:cNvSpPr>
              <p:nvPr/>
            </p:nvSpPr>
            <p:spPr bwMode="auto">
              <a:xfrm rot="20452086" flipH="1">
                <a:off x="10155381" y="5084170"/>
                <a:ext cx="437122" cy="1416776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AutoShape 63"/>
              <p:cNvSpPr>
                <a:spLocks noChangeArrowheads="1"/>
              </p:cNvSpPr>
              <p:nvPr/>
            </p:nvSpPr>
            <p:spPr bwMode="auto">
              <a:xfrm rot="8138695" flipH="1">
                <a:off x="10494927" y="3380894"/>
                <a:ext cx="305352" cy="1090630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AutoShape 63"/>
              <p:cNvSpPr>
                <a:spLocks noChangeArrowheads="1"/>
              </p:cNvSpPr>
              <p:nvPr/>
            </p:nvSpPr>
            <p:spPr bwMode="auto">
              <a:xfrm rot="6690079" flipH="1">
                <a:off x="11235421" y="3925650"/>
                <a:ext cx="270842" cy="1009334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76" name="Rechteck 75"/>
          <p:cNvSpPr/>
          <p:nvPr/>
        </p:nvSpPr>
        <p:spPr>
          <a:xfrm>
            <a:off x="6300192" y="6165304"/>
            <a:ext cx="1944216" cy="23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smtClean="0">
                <a:solidFill>
                  <a:schemeClr val="tx1"/>
                </a:solidFill>
              </a:rPr>
              <a:t>Vesper et al., 2012, JEP-HPP</a:t>
            </a:r>
            <a:endParaRPr lang="en-US" sz="1000"/>
          </a:p>
        </p:txBody>
      </p:sp>
      <p:pic>
        <p:nvPicPr>
          <p:cNvPr id="77" name="Picture 2" descr="figure2new"/>
          <p:cNvPicPr>
            <a:picLocks noChangeAspect="1" noChangeArrowheads="1"/>
          </p:cNvPicPr>
          <p:nvPr/>
        </p:nvPicPr>
        <p:blipFill rotWithShape="1">
          <a:blip r:embed="rId3"/>
          <a:srcRect l="59732"/>
          <a:stretch/>
        </p:blipFill>
        <p:spPr bwMode="auto">
          <a:xfrm>
            <a:off x="5076056" y="2288232"/>
            <a:ext cx="2957607" cy="3459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" name="Rechteck 78"/>
          <p:cNvSpPr/>
          <p:nvPr/>
        </p:nvSpPr>
        <p:spPr>
          <a:xfrm>
            <a:off x="4024925" y="4031894"/>
            <a:ext cx="1944216" cy="23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smtClean="0">
                <a:solidFill>
                  <a:schemeClr val="tx1"/>
                </a:solidFill>
              </a:rPr>
              <a:t>140 cm</a:t>
            </a:r>
            <a:endParaRPr lang="en-US" sz="1000"/>
          </a:p>
        </p:txBody>
      </p:sp>
      <p:sp>
        <p:nvSpPr>
          <p:cNvPr id="80" name="Rechteck 79"/>
          <p:cNvSpPr/>
          <p:nvPr/>
        </p:nvSpPr>
        <p:spPr>
          <a:xfrm>
            <a:off x="3946209" y="4327648"/>
            <a:ext cx="1944216" cy="23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smtClean="0">
                <a:solidFill>
                  <a:schemeClr val="tx1"/>
                </a:solidFill>
              </a:rPr>
              <a:t>105 cm</a:t>
            </a:r>
            <a:endParaRPr lang="en-US" sz="1000"/>
          </a:p>
        </p:txBody>
      </p:sp>
      <p:sp>
        <p:nvSpPr>
          <p:cNvPr id="81" name="Rechteck 80"/>
          <p:cNvSpPr/>
          <p:nvPr/>
        </p:nvSpPr>
        <p:spPr>
          <a:xfrm>
            <a:off x="3849148" y="4593666"/>
            <a:ext cx="1944216" cy="23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>
                <a:solidFill>
                  <a:schemeClr val="tx1"/>
                </a:solidFill>
              </a:rPr>
              <a:t>7</a:t>
            </a:r>
            <a:r>
              <a:rPr lang="en-US" sz="1000" smtClean="0">
                <a:solidFill>
                  <a:schemeClr val="tx1"/>
                </a:solidFill>
              </a:rPr>
              <a:t>0 cm</a:t>
            </a:r>
            <a:endParaRPr lang="en-US" sz="1000"/>
          </a:p>
        </p:txBody>
      </p:sp>
      <p:sp>
        <p:nvSpPr>
          <p:cNvPr id="82" name="Rechteck 81"/>
          <p:cNvSpPr/>
          <p:nvPr/>
        </p:nvSpPr>
        <p:spPr>
          <a:xfrm>
            <a:off x="3762720" y="4892414"/>
            <a:ext cx="1944216" cy="23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smtClean="0">
                <a:solidFill>
                  <a:schemeClr val="tx1"/>
                </a:solidFill>
              </a:rPr>
              <a:t>35 cm</a:t>
            </a:r>
            <a:endParaRPr lang="en-US" sz="1000"/>
          </a:p>
        </p:txBody>
      </p:sp>
      <p:sp>
        <p:nvSpPr>
          <p:cNvPr id="84" name="Rechteck 83"/>
          <p:cNvSpPr/>
          <p:nvPr/>
        </p:nvSpPr>
        <p:spPr>
          <a:xfrm>
            <a:off x="158196" y="4320733"/>
            <a:ext cx="1944216" cy="23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smtClean="0">
                <a:solidFill>
                  <a:schemeClr val="tx1"/>
                </a:solidFill>
              </a:rPr>
              <a:t>105 cm</a:t>
            </a:r>
            <a:endParaRPr lang="en-US" sz="1000"/>
          </a:p>
        </p:txBody>
      </p:sp>
      <p:sp>
        <p:nvSpPr>
          <p:cNvPr id="85" name="Rechteck 84"/>
          <p:cNvSpPr/>
          <p:nvPr/>
        </p:nvSpPr>
        <p:spPr>
          <a:xfrm>
            <a:off x="61135" y="4586751"/>
            <a:ext cx="1944216" cy="23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>
                <a:solidFill>
                  <a:schemeClr val="tx1"/>
                </a:solidFill>
              </a:rPr>
              <a:t>7</a:t>
            </a:r>
            <a:r>
              <a:rPr lang="en-US" sz="1000" smtClean="0">
                <a:solidFill>
                  <a:schemeClr val="tx1"/>
                </a:solidFill>
              </a:rPr>
              <a:t>0 cm</a:t>
            </a:r>
            <a:endParaRPr lang="en-US" sz="1000"/>
          </a:p>
        </p:txBody>
      </p:sp>
      <p:sp>
        <p:nvSpPr>
          <p:cNvPr id="86" name="Rechteck 85"/>
          <p:cNvSpPr/>
          <p:nvPr/>
        </p:nvSpPr>
        <p:spPr>
          <a:xfrm>
            <a:off x="-25293" y="4885499"/>
            <a:ext cx="1944216" cy="23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smtClean="0">
                <a:solidFill>
                  <a:schemeClr val="tx1"/>
                </a:solidFill>
              </a:rPr>
              <a:t>35 cm</a:t>
            </a:r>
            <a:endParaRPr lang="en-US" sz="1000"/>
          </a:p>
        </p:txBody>
      </p:sp>
      <p:sp>
        <p:nvSpPr>
          <p:cNvPr id="87" name="Rechteck 86"/>
          <p:cNvSpPr/>
          <p:nvPr/>
        </p:nvSpPr>
        <p:spPr>
          <a:xfrm>
            <a:off x="5181861" y="2996952"/>
            <a:ext cx="326243" cy="2089505"/>
          </a:xfrm>
          <a:prstGeom prst="rect">
            <a:avLst/>
          </a:prstGeom>
          <a:solidFill>
            <a:schemeClr val="bg1"/>
          </a:solidFill>
        </p:spPr>
        <p:txBody>
          <a:bodyPr vert="vert270" wrap="square">
            <a:spAutoFit/>
          </a:bodyPr>
          <a:lstStyle/>
          <a:p>
            <a:pPr algn="ctr"/>
            <a:r>
              <a:rPr lang="en-US" sz="1000" smtClean="0">
                <a:solidFill>
                  <a:schemeClr val="tx1"/>
                </a:solidFill>
              </a:rPr>
              <a:t>Relative jump duration (ms)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80470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2"/>
          <p:cNvSpPr>
            <a:spLocks noGrp="1"/>
          </p:cNvSpPr>
          <p:nvPr>
            <p:ph idx="1"/>
          </p:nvPr>
        </p:nvSpPr>
        <p:spPr>
          <a:xfrm>
            <a:off x="1090613" y="1628801"/>
            <a:ext cx="7727950" cy="4487838"/>
          </a:xfrm>
        </p:spPr>
        <p:txBody>
          <a:bodyPr/>
          <a:lstStyle/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pPr marL="342900" indent="-342900" eaLnBrk="1" hangingPunct="1">
              <a:lnSpc>
                <a:spcPct val="100000"/>
              </a:lnSpc>
              <a:buClr>
                <a:srgbClr val="BE311A"/>
              </a:buClr>
              <a:buAutoNum type="arabicPeriod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mtClean="0"/>
              <a:t>Adaptation of jump duration: scaled to difference in jump distance</a:t>
            </a:r>
          </a:p>
          <a:p>
            <a:pPr marL="342900" indent="-342900" eaLnBrk="1" hangingPunct="1">
              <a:lnSpc>
                <a:spcPct val="100000"/>
              </a:lnSpc>
              <a:buClr>
                <a:srgbClr val="BE311A"/>
              </a:buClr>
              <a:buAutoNum type="arabicPeriod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mtClean="0"/>
              <a:t>Role distribution: only closer person adapts</a:t>
            </a:r>
          </a:p>
          <a:p>
            <a:pPr marL="342900" indent="-342900" eaLnBrk="1" hangingPunct="1">
              <a:lnSpc>
                <a:spcPct val="100000"/>
              </a:lnSpc>
              <a:buClr>
                <a:srgbClr val="BE311A"/>
              </a:buClr>
              <a:buAutoNum type="arabicPeriod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mtClean="0"/>
              <a:t>Specific for coordination: no modulation in individual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Joint </a:t>
            </a:r>
            <a:r>
              <a:rPr lang="en-US"/>
              <a:t>Action Performance</a:t>
            </a:r>
            <a:endParaRPr lang="de-DE"/>
          </a:p>
        </p:txBody>
      </p:sp>
      <p:grpSp>
        <p:nvGrpSpPr>
          <p:cNvPr id="3" name="Gruppieren 2"/>
          <p:cNvGrpSpPr/>
          <p:nvPr/>
        </p:nvGrpSpPr>
        <p:grpSpPr>
          <a:xfrm>
            <a:off x="1368968" y="2101748"/>
            <a:ext cx="6515400" cy="2743200"/>
            <a:chOff x="4175072" y="2101748"/>
            <a:chExt cx="3960000" cy="2743200"/>
          </a:xfrm>
        </p:grpSpPr>
        <p:graphicFrame>
          <p:nvGraphicFramePr>
            <p:cNvPr id="4" name="Chart 39"/>
            <p:cNvGraphicFramePr/>
            <p:nvPr>
              <p:extLst>
                <p:ext uri="{D42A27DB-BD31-4B8C-83A1-F6EECF244321}">
                  <p14:modId xmlns:p14="http://schemas.microsoft.com/office/powerpoint/2010/main" val="870667412"/>
                </p:ext>
              </p:extLst>
            </p:nvPr>
          </p:nvGraphicFramePr>
          <p:xfrm>
            <a:off x="4175072" y="2101748"/>
            <a:ext cx="3960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" name="TextBox 14"/>
            <p:cNvSpPr txBox="1"/>
            <p:nvPr/>
          </p:nvSpPr>
          <p:spPr>
            <a:xfrm>
              <a:off x="5202552" y="3154055"/>
              <a:ext cx="648072" cy="233902"/>
            </a:xfrm>
            <a:prstGeom prst="rect">
              <a:avLst/>
            </a:prstGeom>
            <a:noFill/>
          </p:spPr>
          <p:txBody>
            <a:bodyPr wrap="square" lIns="91431" tIns="45716" rIns="91431" bIns="45716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tx1"/>
                  </a:solidFill>
                </a:rPr>
                <a:t>closer</a:t>
              </a:r>
              <a:endParaRPr lang="en-US" sz="1000">
                <a:solidFill>
                  <a:schemeClr val="tx1"/>
                </a:solidFill>
              </a:endParaRPr>
            </a:p>
          </p:txBody>
        </p:sp>
        <p:sp>
          <p:nvSpPr>
            <p:cNvPr id="7" name="TextBox 15"/>
            <p:cNvSpPr txBox="1"/>
            <p:nvPr/>
          </p:nvSpPr>
          <p:spPr>
            <a:xfrm>
              <a:off x="6931888" y="3286639"/>
              <a:ext cx="648072" cy="233902"/>
            </a:xfrm>
            <a:prstGeom prst="rect">
              <a:avLst/>
            </a:prstGeom>
            <a:noFill/>
          </p:spPr>
          <p:txBody>
            <a:bodyPr wrap="square" lIns="91431" tIns="45716" rIns="91431" bIns="45716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tx1"/>
                  </a:solidFill>
                </a:rPr>
                <a:t>farther</a:t>
              </a:r>
              <a:endParaRPr lang="en-US" sz="1000">
                <a:solidFill>
                  <a:schemeClr val="tx1"/>
                </a:solidFill>
              </a:endParaRPr>
            </a:p>
          </p:txBody>
        </p:sp>
        <p:sp>
          <p:nvSpPr>
            <p:cNvPr id="8" name="TextBox 16"/>
            <p:cNvSpPr txBox="1"/>
            <p:nvPr/>
          </p:nvSpPr>
          <p:spPr>
            <a:xfrm>
              <a:off x="6778332" y="2186986"/>
              <a:ext cx="1296144" cy="233902"/>
            </a:xfrm>
            <a:prstGeom prst="rect">
              <a:avLst/>
            </a:prstGeom>
            <a:noFill/>
          </p:spPr>
          <p:txBody>
            <a:bodyPr wrap="square" lIns="91431" tIns="45716" rIns="91431" bIns="45716" rtlCol="0">
              <a:spAutoFit/>
            </a:bodyPr>
            <a:lstStyle/>
            <a:p>
              <a:pPr algn="r"/>
              <a:r>
                <a:rPr lang="en-US" sz="1000" smtClean="0">
                  <a:solidFill>
                    <a:schemeClr val="tx1"/>
                  </a:solidFill>
                </a:rPr>
                <a:t>Distance difference</a:t>
              </a:r>
              <a:endParaRPr lang="en-US" sz="1000">
                <a:solidFill>
                  <a:schemeClr val="tx1"/>
                </a:solidFill>
              </a:endParaRPr>
            </a:p>
          </p:txBody>
        </p:sp>
        <p:sp>
          <p:nvSpPr>
            <p:cNvPr id="18" name="TextBox 26"/>
            <p:cNvSpPr txBox="1"/>
            <p:nvPr/>
          </p:nvSpPr>
          <p:spPr>
            <a:xfrm>
              <a:off x="4896232" y="4524049"/>
              <a:ext cx="792088" cy="233902"/>
            </a:xfrm>
            <a:prstGeom prst="rect">
              <a:avLst/>
            </a:prstGeom>
            <a:noFill/>
          </p:spPr>
          <p:txBody>
            <a:bodyPr wrap="square" lIns="91431" tIns="45716" rIns="91431" bIns="45716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tx1"/>
                  </a:solidFill>
                </a:rPr>
                <a:t>individual</a:t>
              </a:r>
              <a:endParaRPr lang="en-US" sz="1000">
                <a:solidFill>
                  <a:schemeClr val="tx1"/>
                </a:solidFill>
              </a:endParaRPr>
            </a:p>
          </p:txBody>
        </p:sp>
        <p:sp>
          <p:nvSpPr>
            <p:cNvPr id="19" name="TextBox 27"/>
            <p:cNvSpPr txBox="1"/>
            <p:nvPr/>
          </p:nvSpPr>
          <p:spPr>
            <a:xfrm>
              <a:off x="5616312" y="4524049"/>
              <a:ext cx="792088" cy="233902"/>
            </a:xfrm>
            <a:prstGeom prst="rect">
              <a:avLst/>
            </a:prstGeom>
            <a:noFill/>
          </p:spPr>
          <p:txBody>
            <a:bodyPr wrap="square" lIns="91431" tIns="45716" rIns="91431" bIns="45716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tx1"/>
                  </a:solidFill>
                </a:rPr>
                <a:t>joint</a:t>
              </a:r>
              <a:endParaRPr lang="en-US" sz="1000">
                <a:solidFill>
                  <a:schemeClr val="tx1"/>
                </a:solidFill>
              </a:endParaRPr>
            </a:p>
          </p:txBody>
        </p:sp>
        <p:sp>
          <p:nvSpPr>
            <p:cNvPr id="20" name="TextBox 28"/>
            <p:cNvSpPr txBox="1"/>
            <p:nvPr/>
          </p:nvSpPr>
          <p:spPr>
            <a:xfrm>
              <a:off x="6480408" y="4524049"/>
              <a:ext cx="792088" cy="233902"/>
            </a:xfrm>
            <a:prstGeom prst="rect">
              <a:avLst/>
            </a:prstGeom>
            <a:noFill/>
          </p:spPr>
          <p:txBody>
            <a:bodyPr wrap="square" lIns="91431" tIns="45716" rIns="91431" bIns="45716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tx1"/>
                  </a:solidFill>
                </a:rPr>
                <a:t>individual</a:t>
              </a:r>
              <a:endParaRPr lang="en-US" sz="1000">
                <a:solidFill>
                  <a:schemeClr val="tx1"/>
                </a:solidFill>
              </a:endParaRPr>
            </a:p>
          </p:txBody>
        </p:sp>
        <p:sp>
          <p:nvSpPr>
            <p:cNvPr id="21" name="TextBox 29"/>
            <p:cNvSpPr txBox="1"/>
            <p:nvPr/>
          </p:nvSpPr>
          <p:spPr>
            <a:xfrm>
              <a:off x="7200488" y="4524049"/>
              <a:ext cx="792088" cy="233902"/>
            </a:xfrm>
            <a:prstGeom prst="rect">
              <a:avLst/>
            </a:prstGeom>
            <a:noFill/>
          </p:spPr>
          <p:txBody>
            <a:bodyPr wrap="square" lIns="91431" tIns="45716" rIns="91431" bIns="45716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tx1"/>
                  </a:solidFill>
                </a:rPr>
                <a:t>joint</a:t>
              </a:r>
              <a:endParaRPr lang="en-US" sz="1000">
                <a:solidFill>
                  <a:schemeClr val="tx1"/>
                </a:solidFill>
              </a:endParaRPr>
            </a:p>
          </p:txBody>
        </p:sp>
        <p:sp>
          <p:nvSpPr>
            <p:cNvPr id="29" name="TextBox 37"/>
            <p:cNvSpPr txBox="1"/>
            <p:nvPr/>
          </p:nvSpPr>
          <p:spPr>
            <a:xfrm>
              <a:off x="5663256" y="2867556"/>
              <a:ext cx="347472" cy="432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smtClean="0">
                  <a:solidFill>
                    <a:schemeClr val="tx1"/>
                  </a:solidFill>
                </a:rPr>
                <a:t>*</a:t>
              </a:r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31" name="TextBox 22"/>
          <p:cNvSpPr txBox="1"/>
          <p:nvPr/>
        </p:nvSpPr>
        <p:spPr>
          <a:xfrm>
            <a:off x="1212965" y="1842635"/>
            <a:ext cx="7128792" cy="23390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algn="ctr"/>
            <a:r>
              <a:rPr lang="en-US" sz="1000" b="1" smtClean="0">
                <a:solidFill>
                  <a:schemeClr val="tx1"/>
                </a:solidFill>
              </a:rPr>
              <a:t>VESPER ET AL., 2012: PERFORMANCE</a:t>
            </a:r>
            <a:endParaRPr lang="en-US" sz="10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7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Joint Action Imagery: Experiment 1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0613" y="1628801"/>
            <a:ext cx="3625403" cy="4487838"/>
          </a:xfrm>
        </p:spPr>
        <p:txBody>
          <a:bodyPr/>
          <a:lstStyle/>
          <a:p>
            <a:pPr marL="0" indent="0" eaLnBrk="1" hangingPunct="1">
              <a:lnSpc>
                <a:spcPct val="100000"/>
              </a:lnSpc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mtClean="0">
                <a:sym typeface="Wingdings" pitchFamily="2" charset="2"/>
              </a:rPr>
              <a:t>Joint jumping imagery</a:t>
            </a:r>
          </a:p>
          <a:p>
            <a:pPr eaLnBrk="1" hangingPunct="1">
              <a:lnSpc>
                <a:spcPct val="100000"/>
              </a:lnSpc>
              <a:buClr>
                <a:srgbClr val="BE311A"/>
              </a:buClr>
              <a:buFont typeface="Wingdings" pitchFamily="2" charset="2"/>
              <a:buChar char="§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mtClean="0"/>
              <a:t>Task: “Imagine to jump while landing at the same time as another person on the other side of the occluder!”</a:t>
            </a:r>
          </a:p>
          <a:p>
            <a:pPr eaLnBrk="1" hangingPunct="1">
              <a:lnSpc>
                <a:spcPct val="100000"/>
              </a:lnSpc>
              <a:buClr>
                <a:srgbClr val="BE311A"/>
              </a:buClr>
              <a:buFont typeface="Wingdings" pitchFamily="2" charset="2"/>
              <a:buChar char="§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mtClean="0"/>
          </a:p>
          <a:p>
            <a:pPr eaLnBrk="1" hangingPunct="1">
              <a:lnSpc>
                <a:spcPct val="100000"/>
              </a:lnSpc>
              <a:buClr>
                <a:srgbClr val="BE311A"/>
              </a:buClr>
              <a:buFont typeface="Wingdings" pitchFamily="2" charset="2"/>
              <a:buChar char="§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mtClean="0"/>
              <a:t>Measurement: Self-reported duration of imagined jump</a:t>
            </a:r>
          </a:p>
          <a:p>
            <a:pPr eaLnBrk="1" hangingPunct="1">
              <a:lnSpc>
                <a:spcPct val="100000"/>
              </a:lnSpc>
              <a:buClr>
                <a:srgbClr val="BE311A"/>
              </a:buClr>
              <a:buFont typeface="Wingdings" pitchFamily="2" charset="2"/>
              <a:buChar char="§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mtClean="0"/>
          </a:p>
          <a:p>
            <a:pPr eaLnBrk="1" hangingPunct="1">
              <a:lnSpc>
                <a:spcPct val="100000"/>
              </a:lnSpc>
              <a:buClr>
                <a:srgbClr val="BE311A"/>
              </a:buClr>
              <a:buFont typeface="Wingdings" pitchFamily="2" charset="2"/>
              <a:buChar char="§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mtClean="0"/>
          </a:p>
          <a:p>
            <a:pPr marL="0" indent="0" eaLnBrk="1" hangingPunct="1">
              <a:lnSpc>
                <a:spcPct val="100000"/>
              </a:lnSpc>
              <a:buClr>
                <a:srgbClr val="BE311A"/>
              </a:buCl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mtClean="0">
                <a:solidFill>
                  <a:schemeClr val="tx1"/>
                </a:solidFill>
              </a:rPr>
              <a:t>Experiment 1: Does </a:t>
            </a:r>
            <a:r>
              <a:rPr lang="en-GB">
                <a:solidFill>
                  <a:schemeClr val="tx1"/>
                </a:solidFill>
              </a:rPr>
              <a:t>imagery of joint action resemble performance?</a:t>
            </a:r>
            <a:endParaRPr lang="en-GB" smtClean="0">
              <a:solidFill>
                <a:schemeClr val="tx1"/>
              </a:solidFill>
            </a:endParaRPr>
          </a:p>
        </p:txBody>
      </p:sp>
      <p:grpSp>
        <p:nvGrpSpPr>
          <p:cNvPr id="43" name="Gruppieren 42"/>
          <p:cNvGrpSpPr/>
          <p:nvPr/>
        </p:nvGrpSpPr>
        <p:grpSpPr>
          <a:xfrm flipH="1">
            <a:off x="5037118" y="1123205"/>
            <a:ext cx="3348406" cy="4784030"/>
            <a:chOff x="1267783" y="1050536"/>
            <a:chExt cx="3348406" cy="4784030"/>
          </a:xfrm>
        </p:grpSpPr>
        <p:sp>
          <p:nvSpPr>
            <p:cNvPr id="51" name="Parallelogram 247"/>
            <p:cNvSpPr/>
            <p:nvPr/>
          </p:nvSpPr>
          <p:spPr>
            <a:xfrm flipH="1">
              <a:off x="3454007" y="2680500"/>
              <a:ext cx="866969" cy="1182870"/>
            </a:xfrm>
            <a:prstGeom prst="parallelogram">
              <a:avLst>
                <a:gd name="adj" fmla="val 42986"/>
              </a:avLst>
            </a:prstGeom>
            <a:solidFill>
              <a:schemeClr val="bg1">
                <a:lumMod val="8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spcCol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8" name="Group 104"/>
            <p:cNvGrpSpPr/>
            <p:nvPr/>
          </p:nvGrpSpPr>
          <p:grpSpPr>
            <a:xfrm>
              <a:off x="1267783" y="2888666"/>
              <a:ext cx="1769024" cy="2945900"/>
              <a:chOff x="6065912" y="2156410"/>
              <a:chExt cx="5004556" cy="5611628"/>
            </a:xfrm>
          </p:grpSpPr>
          <p:sp>
            <p:nvSpPr>
              <p:cNvPr id="154" name="Parallelogram 197"/>
              <p:cNvSpPr/>
              <p:nvPr/>
            </p:nvSpPr>
            <p:spPr>
              <a:xfrm flipH="1">
                <a:off x="8586192" y="4788024"/>
                <a:ext cx="2484276" cy="2472275"/>
              </a:xfrm>
              <a:prstGeom prst="parallelogram">
                <a:avLst>
                  <a:gd name="adj" fmla="val 42986"/>
                </a:avLst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30622" tIns="65311" rIns="130622" bIns="65311" spcCol="0"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Parallelogram 111"/>
              <p:cNvSpPr/>
              <p:nvPr/>
            </p:nvSpPr>
            <p:spPr>
              <a:xfrm flipH="1">
                <a:off x="9198260" y="6804248"/>
                <a:ext cx="228600" cy="144015"/>
              </a:xfrm>
              <a:prstGeom prst="parallelogram">
                <a:avLst>
                  <a:gd name="adj" fmla="val 42986"/>
                </a:avLst>
              </a:prstGeom>
              <a:solidFill>
                <a:schemeClr val="tx1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30622" tIns="65311" rIns="130622" bIns="65311" spcCol="0"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Parallelogram 112"/>
              <p:cNvSpPr/>
              <p:nvPr/>
            </p:nvSpPr>
            <p:spPr>
              <a:xfrm flipH="1">
                <a:off x="8560655" y="5292079"/>
                <a:ext cx="228601" cy="144015"/>
              </a:xfrm>
              <a:prstGeom prst="parallelogram">
                <a:avLst>
                  <a:gd name="adj" fmla="val 42986"/>
                </a:avLst>
              </a:prstGeom>
              <a:solidFill>
                <a:schemeClr val="tx1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30622" tIns="65311" rIns="130622" bIns="65311" spcCol="0"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7" name="Straight Connector 113"/>
              <p:cNvCxnSpPr>
                <a:stCxn id="158" idx="1"/>
                <a:endCxn id="158" idx="3"/>
              </p:cNvCxnSpPr>
              <p:nvPr/>
            </p:nvCxnSpPr>
            <p:spPr>
              <a:xfrm>
                <a:off x="8380645" y="4860032"/>
                <a:ext cx="61906" cy="144015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" name="Parallelogram 114"/>
              <p:cNvSpPr/>
              <p:nvPr/>
            </p:nvSpPr>
            <p:spPr>
              <a:xfrm flipH="1">
                <a:off x="8213576" y="4860032"/>
                <a:ext cx="396044" cy="144015"/>
              </a:xfrm>
              <a:prstGeom prst="parallelogram">
                <a:avLst>
                  <a:gd name="adj" fmla="val 42986"/>
                </a:avLst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30622" tIns="65311" rIns="130622" bIns="65311" spcCol="0"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9" name="Straight Connector 115"/>
              <p:cNvCxnSpPr>
                <a:stCxn id="160" idx="1"/>
                <a:endCxn id="160" idx="3"/>
              </p:cNvCxnSpPr>
              <p:nvPr/>
            </p:nvCxnSpPr>
            <p:spPr>
              <a:xfrm>
                <a:off x="8573241" y="5292079"/>
                <a:ext cx="61906" cy="144015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0" name="Parallelogram 116"/>
              <p:cNvSpPr/>
              <p:nvPr/>
            </p:nvSpPr>
            <p:spPr>
              <a:xfrm flipH="1">
                <a:off x="8406172" y="5292079"/>
                <a:ext cx="396044" cy="144015"/>
              </a:xfrm>
              <a:prstGeom prst="parallelogram">
                <a:avLst>
                  <a:gd name="adj" fmla="val 42986"/>
                </a:avLst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30622" tIns="65311" rIns="130622" bIns="65311" spcCol="0"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1" name="Straight Connector 117"/>
              <p:cNvCxnSpPr>
                <a:stCxn id="162" idx="1"/>
                <a:endCxn id="162" idx="3"/>
              </p:cNvCxnSpPr>
              <p:nvPr/>
            </p:nvCxnSpPr>
            <p:spPr>
              <a:xfrm>
                <a:off x="8789265" y="5796136"/>
                <a:ext cx="61906" cy="144015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Parallelogram 118"/>
              <p:cNvSpPr/>
              <p:nvPr/>
            </p:nvSpPr>
            <p:spPr>
              <a:xfrm flipH="1">
                <a:off x="8622196" y="5796136"/>
                <a:ext cx="396044" cy="144015"/>
              </a:xfrm>
              <a:prstGeom prst="parallelogram">
                <a:avLst>
                  <a:gd name="adj" fmla="val 42986"/>
                </a:avLst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30622" tIns="65311" rIns="130622" bIns="65311" spcCol="0"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Parallelogram 119"/>
              <p:cNvSpPr/>
              <p:nvPr/>
            </p:nvSpPr>
            <p:spPr>
              <a:xfrm flipH="1">
                <a:off x="8876150" y="6372200"/>
                <a:ext cx="228601" cy="144015"/>
              </a:xfrm>
              <a:prstGeom prst="parallelogram">
                <a:avLst>
                  <a:gd name="adj" fmla="val 42986"/>
                </a:avLst>
              </a:prstGeom>
              <a:solidFill>
                <a:schemeClr val="tx1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30622" tIns="65311" rIns="130622" bIns="65311" spcCol="0"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4" name="Straight Connector 120"/>
              <p:cNvCxnSpPr>
                <a:stCxn id="165" idx="1"/>
                <a:endCxn id="165" idx="3"/>
              </p:cNvCxnSpPr>
              <p:nvPr/>
            </p:nvCxnSpPr>
            <p:spPr>
              <a:xfrm>
                <a:off x="9028717" y="6372200"/>
                <a:ext cx="61906" cy="144015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Parallelogram 121"/>
              <p:cNvSpPr/>
              <p:nvPr/>
            </p:nvSpPr>
            <p:spPr>
              <a:xfrm flipH="1">
                <a:off x="8861648" y="6372200"/>
                <a:ext cx="396044" cy="144015"/>
              </a:xfrm>
              <a:prstGeom prst="parallelogram">
                <a:avLst>
                  <a:gd name="adj" fmla="val 42986"/>
                </a:avLst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30622" tIns="65311" rIns="130622" bIns="65311" spcCol="0"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Parallelogram 123"/>
              <p:cNvSpPr/>
              <p:nvPr/>
            </p:nvSpPr>
            <p:spPr>
              <a:xfrm flipH="1">
                <a:off x="9054244" y="6804247"/>
                <a:ext cx="228600" cy="144015"/>
              </a:xfrm>
              <a:prstGeom prst="parallelogram">
                <a:avLst>
                  <a:gd name="adj" fmla="val 42986"/>
                </a:avLst>
              </a:prstGeom>
              <a:solidFill>
                <a:srgbClr val="FF0000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30622" tIns="65311" rIns="130622" bIns="65311" spcCol="0"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7" name="Straight Connector 124"/>
              <p:cNvCxnSpPr>
                <a:stCxn id="168" idx="1"/>
                <a:endCxn id="168" idx="3"/>
              </p:cNvCxnSpPr>
              <p:nvPr/>
            </p:nvCxnSpPr>
            <p:spPr>
              <a:xfrm>
                <a:off x="9221313" y="6804247"/>
                <a:ext cx="61906" cy="144015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8" name="Parallelogram 125"/>
              <p:cNvSpPr/>
              <p:nvPr/>
            </p:nvSpPr>
            <p:spPr>
              <a:xfrm flipH="1">
                <a:off x="9054244" y="6804247"/>
                <a:ext cx="396044" cy="144015"/>
              </a:xfrm>
              <a:prstGeom prst="parallelogram">
                <a:avLst>
                  <a:gd name="adj" fmla="val 42986"/>
                </a:avLst>
              </a:prstGeom>
              <a:solidFill>
                <a:schemeClr val="tx1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30622" tIns="65311" rIns="130622" bIns="65311" spcCol="0"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Parallelogram 128"/>
              <p:cNvSpPr/>
              <p:nvPr/>
            </p:nvSpPr>
            <p:spPr>
              <a:xfrm flipH="1">
                <a:off x="8586192" y="6804249"/>
                <a:ext cx="228600" cy="144015"/>
              </a:xfrm>
              <a:prstGeom prst="parallelogram">
                <a:avLst>
                  <a:gd name="adj" fmla="val 42986"/>
                </a:avLst>
              </a:prstGeom>
              <a:solidFill>
                <a:srgbClr val="16FF16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30622" tIns="65311" rIns="130622" bIns="65311" spcCol="0"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Parallelogram 129"/>
              <p:cNvSpPr/>
              <p:nvPr/>
            </p:nvSpPr>
            <p:spPr>
              <a:xfrm rot="16200000" flipH="1" flipV="1">
                <a:off x="5858289" y="4275145"/>
                <a:ext cx="5611628" cy="1374158"/>
              </a:xfrm>
              <a:prstGeom prst="parallelogram">
                <a:avLst>
                  <a:gd name="adj" fmla="val 322160"/>
                </a:avLst>
              </a:prstGeom>
              <a:solidFill>
                <a:schemeClr val="tx1">
                  <a:lumMod val="65000"/>
                  <a:lumOff val="35000"/>
                  <a:alpha val="71000"/>
                </a:schemeClr>
              </a:solidFill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30622" tIns="65311" rIns="130622" bIns="65311" spcCol="0"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Parallelogram 130"/>
              <p:cNvSpPr/>
              <p:nvPr/>
            </p:nvSpPr>
            <p:spPr>
              <a:xfrm flipH="1">
                <a:off x="6065912" y="4764021"/>
                <a:ext cx="2484276" cy="2472275"/>
              </a:xfrm>
              <a:prstGeom prst="parallelogram">
                <a:avLst>
                  <a:gd name="adj" fmla="val 42986"/>
                </a:avLst>
              </a:prstGeom>
              <a:solidFill>
                <a:schemeClr val="bg1">
                  <a:lumMod val="85000"/>
                </a:schemeClr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30622" tIns="65311" rIns="130622" bIns="65311" spcCol="0"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2" name="Straight Connector 135"/>
              <p:cNvCxnSpPr/>
              <p:nvPr/>
            </p:nvCxnSpPr>
            <p:spPr>
              <a:xfrm>
                <a:off x="6245932" y="5148064"/>
                <a:ext cx="1408176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36"/>
              <p:cNvCxnSpPr/>
              <p:nvPr/>
            </p:nvCxnSpPr>
            <p:spPr>
              <a:xfrm>
                <a:off x="6894004" y="6660232"/>
                <a:ext cx="1404156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52"/>
              <p:cNvCxnSpPr/>
              <p:nvPr/>
            </p:nvCxnSpPr>
            <p:spPr>
              <a:xfrm>
                <a:off x="6677980" y="6156176"/>
                <a:ext cx="1408176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54"/>
              <p:cNvCxnSpPr/>
              <p:nvPr/>
            </p:nvCxnSpPr>
            <p:spPr>
              <a:xfrm>
                <a:off x="6461956" y="5652120"/>
                <a:ext cx="1408176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8" name="Parallelogram 184"/>
              <p:cNvSpPr/>
              <p:nvPr/>
            </p:nvSpPr>
            <p:spPr>
              <a:xfrm flipH="1">
                <a:off x="7794104" y="5292081"/>
                <a:ext cx="228600" cy="144015"/>
              </a:xfrm>
              <a:prstGeom prst="parallelogram">
                <a:avLst>
                  <a:gd name="adj" fmla="val 42986"/>
                </a:avLst>
              </a:prstGeom>
              <a:solidFill>
                <a:srgbClr val="FF0000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30622" tIns="65311" rIns="130622" bIns="65311" spcCol="0"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9" name="Straight Connector 185"/>
              <p:cNvCxnSpPr>
                <a:stCxn id="180" idx="1"/>
                <a:endCxn id="180" idx="3"/>
              </p:cNvCxnSpPr>
              <p:nvPr/>
            </p:nvCxnSpPr>
            <p:spPr>
              <a:xfrm>
                <a:off x="7768577" y="4860033"/>
                <a:ext cx="61906" cy="144015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Parallelogram 186"/>
              <p:cNvSpPr/>
              <p:nvPr/>
            </p:nvSpPr>
            <p:spPr>
              <a:xfrm flipH="1">
                <a:off x="7601508" y="4860033"/>
                <a:ext cx="396044" cy="144015"/>
              </a:xfrm>
              <a:prstGeom prst="parallelogram">
                <a:avLst>
                  <a:gd name="adj" fmla="val 42986"/>
                </a:avLst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30622" tIns="65311" rIns="130622" bIns="65311" spcCol="0"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1" name="Straight Connector 187"/>
              <p:cNvCxnSpPr>
                <a:stCxn id="182" idx="1"/>
                <a:endCxn id="182" idx="3"/>
              </p:cNvCxnSpPr>
              <p:nvPr/>
            </p:nvCxnSpPr>
            <p:spPr>
              <a:xfrm>
                <a:off x="7961173" y="5292080"/>
                <a:ext cx="61906" cy="144015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Parallelogram 188"/>
              <p:cNvSpPr/>
              <p:nvPr/>
            </p:nvSpPr>
            <p:spPr>
              <a:xfrm flipH="1">
                <a:off x="7794104" y="5292080"/>
                <a:ext cx="396044" cy="144015"/>
              </a:xfrm>
              <a:prstGeom prst="parallelogram">
                <a:avLst>
                  <a:gd name="adj" fmla="val 42986"/>
                </a:avLst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30622" tIns="65311" rIns="130622" bIns="65311" spcCol="0"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3" name="Straight Connector 189"/>
              <p:cNvCxnSpPr>
                <a:stCxn id="184" idx="1"/>
                <a:endCxn id="184" idx="3"/>
              </p:cNvCxnSpPr>
              <p:nvPr/>
            </p:nvCxnSpPr>
            <p:spPr>
              <a:xfrm>
                <a:off x="8177197" y="5796137"/>
                <a:ext cx="61906" cy="144015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4" name="Parallelogram 190"/>
              <p:cNvSpPr/>
              <p:nvPr/>
            </p:nvSpPr>
            <p:spPr>
              <a:xfrm flipH="1">
                <a:off x="8010128" y="5796137"/>
                <a:ext cx="396044" cy="144015"/>
              </a:xfrm>
              <a:prstGeom prst="parallelogram">
                <a:avLst>
                  <a:gd name="adj" fmla="val 42986"/>
                </a:avLst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30622" tIns="65311" rIns="130622" bIns="65311" spcCol="0"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Parallelogram 191"/>
              <p:cNvSpPr/>
              <p:nvPr/>
            </p:nvSpPr>
            <p:spPr>
              <a:xfrm flipH="1">
                <a:off x="8275116" y="6372200"/>
                <a:ext cx="228601" cy="144015"/>
              </a:xfrm>
              <a:prstGeom prst="parallelogram">
                <a:avLst>
                  <a:gd name="adj" fmla="val 42986"/>
                </a:avLst>
              </a:prstGeom>
              <a:solidFill>
                <a:schemeClr val="tx1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30622" tIns="65311" rIns="130622" bIns="65311" spcCol="0"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6" name="Straight Connector 192"/>
              <p:cNvCxnSpPr>
                <a:stCxn id="187" idx="1"/>
                <a:endCxn id="187" idx="3"/>
              </p:cNvCxnSpPr>
              <p:nvPr/>
            </p:nvCxnSpPr>
            <p:spPr>
              <a:xfrm>
                <a:off x="8416649" y="6372201"/>
                <a:ext cx="61906" cy="144015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Parallelogram 193"/>
              <p:cNvSpPr/>
              <p:nvPr/>
            </p:nvSpPr>
            <p:spPr>
              <a:xfrm flipH="1">
                <a:off x="8249580" y="6372201"/>
                <a:ext cx="396044" cy="144015"/>
              </a:xfrm>
              <a:prstGeom prst="parallelogram">
                <a:avLst>
                  <a:gd name="adj" fmla="val 42986"/>
                </a:avLst>
              </a:prstGeom>
              <a:noFill/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30622" tIns="65311" rIns="130622" bIns="65311" spcCol="0"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Parallelogram 194"/>
              <p:cNvSpPr/>
              <p:nvPr/>
            </p:nvSpPr>
            <p:spPr>
              <a:xfrm flipH="1">
                <a:off x="8442176" y="6804248"/>
                <a:ext cx="228600" cy="144015"/>
              </a:xfrm>
              <a:prstGeom prst="parallelogram">
                <a:avLst>
                  <a:gd name="adj" fmla="val 42986"/>
                </a:avLst>
              </a:prstGeom>
              <a:solidFill>
                <a:schemeClr val="tx1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30622" tIns="65311" rIns="130622" bIns="65311" spcCol="0"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9" name="Straight Connector 195"/>
              <p:cNvCxnSpPr>
                <a:stCxn id="190" idx="1"/>
                <a:endCxn id="190" idx="3"/>
              </p:cNvCxnSpPr>
              <p:nvPr/>
            </p:nvCxnSpPr>
            <p:spPr>
              <a:xfrm>
                <a:off x="8609245" y="6804248"/>
                <a:ext cx="61906" cy="144015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0" name="Parallelogram 196"/>
              <p:cNvSpPr/>
              <p:nvPr/>
            </p:nvSpPr>
            <p:spPr>
              <a:xfrm flipH="1">
                <a:off x="8442176" y="6804248"/>
                <a:ext cx="396044" cy="144015"/>
              </a:xfrm>
              <a:prstGeom prst="parallelogram">
                <a:avLst>
                  <a:gd name="adj" fmla="val 42986"/>
                </a:avLst>
              </a:prstGeom>
              <a:solidFill>
                <a:schemeClr val="tx1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30622" tIns="65311" rIns="130622" bIns="65311" spcCol="0"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1" name="Straight Connector 198"/>
              <p:cNvCxnSpPr/>
              <p:nvPr/>
            </p:nvCxnSpPr>
            <p:spPr>
              <a:xfrm>
                <a:off x="8766212" y="5172067"/>
                <a:ext cx="1408176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9"/>
              <p:cNvCxnSpPr/>
              <p:nvPr/>
            </p:nvCxnSpPr>
            <p:spPr>
              <a:xfrm>
                <a:off x="9414284" y="6684235"/>
                <a:ext cx="1404156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200"/>
              <p:cNvCxnSpPr/>
              <p:nvPr/>
            </p:nvCxnSpPr>
            <p:spPr>
              <a:xfrm>
                <a:off x="9198260" y="6180179"/>
                <a:ext cx="1408176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201"/>
              <p:cNvCxnSpPr/>
              <p:nvPr/>
            </p:nvCxnSpPr>
            <p:spPr>
              <a:xfrm>
                <a:off x="8982236" y="5676123"/>
                <a:ext cx="1408176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135"/>
            <p:cNvGrpSpPr/>
            <p:nvPr/>
          </p:nvGrpSpPr>
          <p:grpSpPr>
            <a:xfrm flipH="1">
              <a:off x="1657651" y="4026139"/>
              <a:ext cx="321707" cy="1452113"/>
              <a:chOff x="11322495" y="6579389"/>
              <a:chExt cx="560065" cy="1996161"/>
            </a:xfrm>
            <a:solidFill>
              <a:srgbClr val="FFC000"/>
            </a:solidFill>
          </p:grpSpPr>
          <p:sp>
            <p:nvSpPr>
              <p:cNvPr id="148" name="AutoShape 30"/>
              <p:cNvSpPr>
                <a:spLocks noChangeArrowheads="1"/>
              </p:cNvSpPr>
              <p:nvPr/>
            </p:nvSpPr>
            <p:spPr bwMode="auto">
              <a:xfrm flipH="1">
                <a:off x="11427648" y="7884368"/>
                <a:ext cx="182880" cy="682797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AutoShape 30"/>
              <p:cNvSpPr>
                <a:spLocks noChangeArrowheads="1"/>
              </p:cNvSpPr>
              <p:nvPr/>
            </p:nvSpPr>
            <p:spPr bwMode="auto">
              <a:xfrm flipH="1">
                <a:off x="11571664" y="7892753"/>
                <a:ext cx="182880" cy="682797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AutoShape 30"/>
              <p:cNvSpPr>
                <a:spLocks noChangeArrowheads="1"/>
              </p:cNvSpPr>
              <p:nvPr/>
            </p:nvSpPr>
            <p:spPr bwMode="auto">
              <a:xfrm flipH="1">
                <a:off x="11322496" y="7063382"/>
                <a:ext cx="144016" cy="682797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AutoShape 30"/>
              <p:cNvSpPr>
                <a:spLocks noChangeArrowheads="1"/>
              </p:cNvSpPr>
              <p:nvPr/>
            </p:nvSpPr>
            <p:spPr bwMode="auto">
              <a:xfrm flipH="1">
                <a:off x="11394504" y="7020272"/>
                <a:ext cx="432048" cy="962025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AutoShape 30"/>
              <p:cNvSpPr>
                <a:spLocks noChangeArrowheads="1"/>
              </p:cNvSpPr>
              <p:nvPr/>
            </p:nvSpPr>
            <p:spPr bwMode="auto">
              <a:xfrm flipH="1">
                <a:off x="11754544" y="7135390"/>
                <a:ext cx="128016" cy="682797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Oval 29"/>
              <p:cNvSpPr>
                <a:spLocks noChangeArrowheads="1"/>
              </p:cNvSpPr>
              <p:nvPr/>
            </p:nvSpPr>
            <p:spPr bwMode="auto">
              <a:xfrm flipH="1">
                <a:off x="11322495" y="6579389"/>
                <a:ext cx="504056" cy="483993"/>
              </a:xfrm>
              <a:prstGeom prst="ellipse">
                <a:avLst/>
              </a:prstGeom>
              <a:grpFill/>
              <a:ln w="1270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2" name="Parallelogram 211"/>
            <p:cNvSpPr/>
            <p:nvPr/>
          </p:nvSpPr>
          <p:spPr>
            <a:xfrm flipH="1">
              <a:off x="3667608" y="3645171"/>
              <a:ext cx="79778" cy="68904"/>
            </a:xfrm>
            <a:prstGeom prst="parallelogram">
              <a:avLst>
                <a:gd name="adj" fmla="val 42986"/>
              </a:avLst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spcCol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0" name="Parallelogram 212"/>
            <p:cNvSpPr/>
            <p:nvPr/>
          </p:nvSpPr>
          <p:spPr>
            <a:xfrm flipH="1">
              <a:off x="3445503" y="2922394"/>
              <a:ext cx="79778" cy="68904"/>
            </a:xfrm>
            <a:prstGeom prst="parallelogram">
              <a:avLst>
                <a:gd name="adj" fmla="val 42986"/>
              </a:avLst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spcCol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81" name="Straight Connector 213"/>
            <p:cNvCxnSpPr>
              <a:stCxn id="82" idx="1"/>
              <a:endCxn id="82" idx="3"/>
            </p:cNvCxnSpPr>
            <p:nvPr/>
          </p:nvCxnSpPr>
          <p:spPr>
            <a:xfrm>
              <a:off x="3382274" y="2714953"/>
              <a:ext cx="21604" cy="68904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Parallelogram 214"/>
            <p:cNvSpPr/>
            <p:nvPr/>
          </p:nvSpPr>
          <p:spPr>
            <a:xfrm flipH="1">
              <a:off x="3323971" y="2714953"/>
              <a:ext cx="138212" cy="68904"/>
            </a:xfrm>
            <a:prstGeom prst="parallelogram">
              <a:avLst>
                <a:gd name="adj" fmla="val 42986"/>
              </a:avLst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spcCol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83" name="Straight Connector 215"/>
            <p:cNvCxnSpPr>
              <a:stCxn id="84" idx="1"/>
              <a:endCxn id="84" idx="3"/>
            </p:cNvCxnSpPr>
            <p:nvPr/>
          </p:nvCxnSpPr>
          <p:spPr>
            <a:xfrm>
              <a:off x="3449487" y="2921667"/>
              <a:ext cx="21604" cy="68904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Parallelogram 216"/>
            <p:cNvSpPr/>
            <p:nvPr/>
          </p:nvSpPr>
          <p:spPr>
            <a:xfrm flipH="1">
              <a:off x="3391183" y="2921667"/>
              <a:ext cx="138212" cy="68904"/>
            </a:xfrm>
            <a:prstGeom prst="parallelogram">
              <a:avLst>
                <a:gd name="adj" fmla="val 42986"/>
              </a:avLst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spcCol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85" name="Straight Connector 217"/>
            <p:cNvCxnSpPr>
              <a:stCxn id="86" idx="1"/>
              <a:endCxn id="86" idx="3"/>
            </p:cNvCxnSpPr>
            <p:nvPr/>
          </p:nvCxnSpPr>
          <p:spPr>
            <a:xfrm>
              <a:off x="3524877" y="3162836"/>
              <a:ext cx="21604" cy="68904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Parallelogram 218"/>
            <p:cNvSpPr/>
            <p:nvPr/>
          </p:nvSpPr>
          <p:spPr>
            <a:xfrm flipH="1">
              <a:off x="3466572" y="3162836"/>
              <a:ext cx="138212" cy="68904"/>
            </a:xfrm>
            <a:prstGeom prst="parallelogram">
              <a:avLst>
                <a:gd name="adj" fmla="val 42986"/>
              </a:avLst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spcCol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7" name="Parallelogram 219"/>
            <p:cNvSpPr/>
            <p:nvPr/>
          </p:nvSpPr>
          <p:spPr>
            <a:xfrm flipH="1">
              <a:off x="3554453" y="3438455"/>
              <a:ext cx="79778" cy="68904"/>
            </a:xfrm>
            <a:prstGeom prst="parallelogram">
              <a:avLst>
                <a:gd name="adj" fmla="val 42986"/>
              </a:avLst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spcCol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88" name="Straight Connector 220"/>
            <p:cNvCxnSpPr>
              <a:stCxn id="89" idx="1"/>
              <a:endCxn id="89" idx="3"/>
            </p:cNvCxnSpPr>
            <p:nvPr/>
          </p:nvCxnSpPr>
          <p:spPr>
            <a:xfrm>
              <a:off x="3608440" y="3438455"/>
              <a:ext cx="21604" cy="68904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Parallelogram 221"/>
            <p:cNvSpPr/>
            <p:nvPr/>
          </p:nvSpPr>
          <p:spPr>
            <a:xfrm flipH="1">
              <a:off x="3550138" y="3438455"/>
              <a:ext cx="138212" cy="68904"/>
            </a:xfrm>
            <a:prstGeom prst="parallelogram">
              <a:avLst>
                <a:gd name="adj" fmla="val 42986"/>
              </a:avLst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spcCol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0" name="Parallelogram 222"/>
            <p:cNvSpPr/>
            <p:nvPr/>
          </p:nvSpPr>
          <p:spPr>
            <a:xfrm flipH="1">
              <a:off x="3617350" y="3645170"/>
              <a:ext cx="79778" cy="68904"/>
            </a:xfrm>
            <a:prstGeom prst="parallelogram">
              <a:avLst>
                <a:gd name="adj" fmla="val 42986"/>
              </a:avLst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spcCol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91" name="Straight Connector 223"/>
            <p:cNvCxnSpPr>
              <a:stCxn id="92" idx="1"/>
              <a:endCxn id="92" idx="3"/>
            </p:cNvCxnSpPr>
            <p:nvPr/>
          </p:nvCxnSpPr>
          <p:spPr>
            <a:xfrm>
              <a:off x="3675654" y="3645170"/>
              <a:ext cx="21604" cy="68904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Parallelogram 224"/>
            <p:cNvSpPr/>
            <p:nvPr/>
          </p:nvSpPr>
          <p:spPr>
            <a:xfrm flipH="1">
              <a:off x="3617350" y="3645170"/>
              <a:ext cx="138212" cy="68904"/>
            </a:xfrm>
            <a:prstGeom prst="parallelogram">
              <a:avLst>
                <a:gd name="adj" fmla="val 42986"/>
              </a:avLst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spcCol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3" name="Parallelogram 225"/>
            <p:cNvSpPr/>
            <p:nvPr/>
          </p:nvSpPr>
          <p:spPr>
            <a:xfrm flipH="1">
              <a:off x="3454007" y="3645172"/>
              <a:ext cx="79778" cy="68904"/>
            </a:xfrm>
            <a:prstGeom prst="parallelogram">
              <a:avLst>
                <a:gd name="adj" fmla="val 42986"/>
              </a:avLst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spcCol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Parallelogram 226"/>
            <p:cNvSpPr/>
            <p:nvPr/>
          </p:nvSpPr>
          <p:spPr>
            <a:xfrm rot="16200000" flipH="1" flipV="1">
              <a:off x="2031361" y="2460991"/>
              <a:ext cx="2918426" cy="479557"/>
            </a:xfrm>
            <a:prstGeom prst="parallelogram">
              <a:avLst>
                <a:gd name="adj" fmla="val 310527"/>
              </a:avLst>
            </a:prstGeom>
            <a:solidFill>
              <a:schemeClr val="tx1">
                <a:lumMod val="65000"/>
                <a:lumOff val="35000"/>
                <a:alpha val="71000"/>
              </a:scheme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spcCol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5" name="Parallelogram 227"/>
            <p:cNvSpPr/>
            <p:nvPr/>
          </p:nvSpPr>
          <p:spPr>
            <a:xfrm flipH="1">
              <a:off x="2574473" y="2669016"/>
              <a:ext cx="866969" cy="1182870"/>
            </a:xfrm>
            <a:prstGeom prst="parallelogram">
              <a:avLst>
                <a:gd name="adj" fmla="val 42986"/>
              </a:avLst>
            </a:prstGeom>
            <a:solidFill>
              <a:schemeClr val="bg1">
                <a:lumMod val="8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spcCol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96" name="Straight Connector 228"/>
            <p:cNvCxnSpPr/>
            <p:nvPr/>
          </p:nvCxnSpPr>
          <p:spPr>
            <a:xfrm>
              <a:off x="2637297" y="2852762"/>
              <a:ext cx="49143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229"/>
            <p:cNvCxnSpPr/>
            <p:nvPr/>
          </p:nvCxnSpPr>
          <p:spPr>
            <a:xfrm>
              <a:off x="2863463" y="3576266"/>
              <a:ext cx="490027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230"/>
            <p:cNvCxnSpPr/>
            <p:nvPr/>
          </p:nvCxnSpPr>
          <p:spPr>
            <a:xfrm>
              <a:off x="2788074" y="3335098"/>
              <a:ext cx="49143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231"/>
            <p:cNvCxnSpPr/>
            <p:nvPr/>
          </p:nvCxnSpPr>
          <p:spPr>
            <a:xfrm>
              <a:off x="2712685" y="3093930"/>
              <a:ext cx="49143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Parallelogram 234"/>
            <p:cNvSpPr/>
            <p:nvPr/>
          </p:nvSpPr>
          <p:spPr>
            <a:xfrm flipH="1">
              <a:off x="3224389" y="2921668"/>
              <a:ext cx="79778" cy="68904"/>
            </a:xfrm>
            <a:prstGeom prst="parallelogram">
              <a:avLst>
                <a:gd name="adj" fmla="val 42986"/>
              </a:avLst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spcCol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03" name="Straight Connector 235"/>
            <p:cNvCxnSpPr>
              <a:stCxn id="104" idx="1"/>
              <a:endCxn id="104" idx="3"/>
            </p:cNvCxnSpPr>
            <p:nvPr/>
          </p:nvCxnSpPr>
          <p:spPr>
            <a:xfrm>
              <a:off x="3168673" y="2714953"/>
              <a:ext cx="21604" cy="68904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Parallelogram 236"/>
            <p:cNvSpPr/>
            <p:nvPr/>
          </p:nvSpPr>
          <p:spPr>
            <a:xfrm flipH="1">
              <a:off x="3110370" y="2714953"/>
              <a:ext cx="138212" cy="68904"/>
            </a:xfrm>
            <a:prstGeom prst="parallelogram">
              <a:avLst>
                <a:gd name="adj" fmla="val 42986"/>
              </a:avLst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spcCol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05" name="Straight Connector 237"/>
            <p:cNvCxnSpPr>
              <a:stCxn id="106" idx="1"/>
              <a:endCxn id="106" idx="3"/>
            </p:cNvCxnSpPr>
            <p:nvPr/>
          </p:nvCxnSpPr>
          <p:spPr>
            <a:xfrm>
              <a:off x="3235886" y="2921668"/>
              <a:ext cx="21604" cy="68904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Parallelogram 238"/>
            <p:cNvSpPr/>
            <p:nvPr/>
          </p:nvSpPr>
          <p:spPr>
            <a:xfrm flipH="1">
              <a:off x="3177582" y="2921668"/>
              <a:ext cx="138212" cy="68904"/>
            </a:xfrm>
            <a:prstGeom prst="parallelogram">
              <a:avLst>
                <a:gd name="adj" fmla="val 42986"/>
              </a:avLst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spcCol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07" name="Straight Connector 239"/>
            <p:cNvCxnSpPr>
              <a:stCxn id="108" idx="1"/>
              <a:endCxn id="108" idx="3"/>
            </p:cNvCxnSpPr>
            <p:nvPr/>
          </p:nvCxnSpPr>
          <p:spPr>
            <a:xfrm>
              <a:off x="3311275" y="3162836"/>
              <a:ext cx="21604" cy="68904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Parallelogram 240"/>
            <p:cNvSpPr/>
            <p:nvPr/>
          </p:nvSpPr>
          <p:spPr>
            <a:xfrm flipH="1">
              <a:off x="3252971" y="3162836"/>
              <a:ext cx="138212" cy="68904"/>
            </a:xfrm>
            <a:prstGeom prst="parallelogram">
              <a:avLst>
                <a:gd name="adj" fmla="val 42986"/>
              </a:avLst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spcCol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9" name="Parallelogram 241"/>
            <p:cNvSpPr/>
            <p:nvPr/>
          </p:nvSpPr>
          <p:spPr>
            <a:xfrm flipH="1">
              <a:off x="3340851" y="3438455"/>
              <a:ext cx="79778" cy="68904"/>
            </a:xfrm>
            <a:prstGeom prst="parallelogram">
              <a:avLst>
                <a:gd name="adj" fmla="val 42986"/>
              </a:avLst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spcCol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10" name="Straight Connector 242"/>
            <p:cNvCxnSpPr>
              <a:stCxn id="111" idx="1"/>
              <a:endCxn id="111" idx="3"/>
            </p:cNvCxnSpPr>
            <p:nvPr/>
          </p:nvCxnSpPr>
          <p:spPr>
            <a:xfrm>
              <a:off x="3394839" y="3438455"/>
              <a:ext cx="21604" cy="68904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Parallelogram 243"/>
            <p:cNvSpPr/>
            <p:nvPr/>
          </p:nvSpPr>
          <p:spPr>
            <a:xfrm flipH="1">
              <a:off x="3336536" y="3438455"/>
              <a:ext cx="138212" cy="68904"/>
            </a:xfrm>
            <a:prstGeom prst="parallelogram">
              <a:avLst>
                <a:gd name="adj" fmla="val 42986"/>
              </a:avLst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spcCol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2" name="Parallelogram 244"/>
            <p:cNvSpPr/>
            <p:nvPr/>
          </p:nvSpPr>
          <p:spPr>
            <a:xfrm flipH="1">
              <a:off x="3403748" y="3645171"/>
              <a:ext cx="79778" cy="68904"/>
            </a:xfrm>
            <a:prstGeom prst="parallelogram">
              <a:avLst>
                <a:gd name="adj" fmla="val 42986"/>
              </a:avLst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spcCol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13" name="Straight Connector 245"/>
            <p:cNvCxnSpPr>
              <a:stCxn id="114" idx="1"/>
              <a:endCxn id="114" idx="3"/>
            </p:cNvCxnSpPr>
            <p:nvPr/>
          </p:nvCxnSpPr>
          <p:spPr>
            <a:xfrm>
              <a:off x="3462052" y="3645171"/>
              <a:ext cx="21604" cy="68904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Parallelogram 246"/>
            <p:cNvSpPr/>
            <p:nvPr/>
          </p:nvSpPr>
          <p:spPr>
            <a:xfrm flipH="1">
              <a:off x="3403748" y="3645171"/>
              <a:ext cx="138212" cy="68904"/>
            </a:xfrm>
            <a:prstGeom prst="parallelogram">
              <a:avLst>
                <a:gd name="adj" fmla="val 42986"/>
              </a:avLst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spcCol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15" name="Straight Connector 250"/>
            <p:cNvCxnSpPr/>
            <p:nvPr/>
          </p:nvCxnSpPr>
          <p:spPr>
            <a:xfrm>
              <a:off x="3516831" y="2864247"/>
              <a:ext cx="49143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251"/>
            <p:cNvCxnSpPr/>
            <p:nvPr/>
          </p:nvCxnSpPr>
          <p:spPr>
            <a:xfrm>
              <a:off x="3742996" y="3587750"/>
              <a:ext cx="490027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252"/>
            <p:cNvCxnSpPr/>
            <p:nvPr/>
          </p:nvCxnSpPr>
          <p:spPr>
            <a:xfrm>
              <a:off x="3667608" y="3346582"/>
              <a:ext cx="49143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253"/>
            <p:cNvCxnSpPr/>
            <p:nvPr/>
          </p:nvCxnSpPr>
          <p:spPr>
            <a:xfrm>
              <a:off x="3592219" y="3105414"/>
              <a:ext cx="49143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Group 274"/>
            <p:cNvGrpSpPr/>
            <p:nvPr/>
          </p:nvGrpSpPr>
          <p:grpSpPr>
            <a:xfrm rot="4014054" flipH="1">
              <a:off x="3817414" y="1992812"/>
              <a:ext cx="501281" cy="143050"/>
              <a:chOff x="10079103" y="1649490"/>
              <a:chExt cx="785472" cy="249039"/>
            </a:xfrm>
            <a:solidFill>
              <a:srgbClr val="FFC000"/>
            </a:solidFill>
          </p:grpSpPr>
          <p:sp>
            <p:nvSpPr>
              <p:cNvPr id="146" name="AutoShape 63"/>
              <p:cNvSpPr>
                <a:spLocks noChangeArrowheads="1"/>
              </p:cNvSpPr>
              <p:nvPr/>
            </p:nvSpPr>
            <p:spPr bwMode="auto">
              <a:xfrm rot="7098806" flipH="1">
                <a:off x="10260607" y="1467986"/>
                <a:ext cx="121716" cy="484724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AutoShape 63"/>
              <p:cNvSpPr>
                <a:spLocks noChangeArrowheads="1"/>
              </p:cNvSpPr>
              <p:nvPr/>
            </p:nvSpPr>
            <p:spPr bwMode="auto">
              <a:xfrm rot="5650190" flipH="1">
                <a:off x="10603223" y="1637177"/>
                <a:ext cx="120374" cy="402330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2" name="Group 277"/>
            <p:cNvGrpSpPr/>
            <p:nvPr/>
          </p:nvGrpSpPr>
          <p:grpSpPr>
            <a:xfrm flipH="1">
              <a:off x="3551732" y="1582944"/>
              <a:ext cx="839773" cy="1449809"/>
              <a:chOff x="7846527" y="2190515"/>
              <a:chExt cx="4028982" cy="5439963"/>
            </a:xfrm>
            <a:solidFill>
              <a:srgbClr val="FFC000"/>
            </a:solidFill>
          </p:grpSpPr>
          <p:grpSp>
            <p:nvGrpSpPr>
              <p:cNvPr id="137" name="Group 278"/>
              <p:cNvGrpSpPr/>
              <p:nvPr/>
            </p:nvGrpSpPr>
            <p:grpSpPr>
              <a:xfrm rot="19802037">
                <a:off x="7846527" y="5813198"/>
                <a:ext cx="2505828" cy="475244"/>
                <a:chOff x="7828526" y="5679278"/>
                <a:chExt cx="2505828" cy="475244"/>
              </a:xfrm>
              <a:grpFill/>
            </p:grpSpPr>
            <p:sp>
              <p:nvSpPr>
                <p:cNvPr id="144" name="AutoShape 63"/>
                <p:cNvSpPr>
                  <a:spLocks noChangeArrowheads="1"/>
                </p:cNvSpPr>
                <p:nvPr/>
              </p:nvSpPr>
              <p:spPr bwMode="auto">
                <a:xfrm rot="3154446" flipH="1">
                  <a:off x="9458683" y="5163781"/>
                  <a:ext cx="360174" cy="1391168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solidFill>
                    <a:srgbClr val="595959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AutoShape 63"/>
                <p:cNvSpPr>
                  <a:spLocks noChangeArrowheads="1"/>
                </p:cNvSpPr>
                <p:nvPr/>
              </p:nvSpPr>
              <p:spPr bwMode="auto">
                <a:xfrm rot="6472185">
                  <a:off x="8448653" y="5182695"/>
                  <a:ext cx="351700" cy="1591954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solidFill>
                    <a:srgbClr val="595959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38" name="Oval 62"/>
              <p:cNvSpPr>
                <a:spLocks noChangeArrowheads="1"/>
              </p:cNvSpPr>
              <p:nvPr/>
            </p:nvSpPr>
            <p:spPr bwMode="auto">
              <a:xfrm flipH="1">
                <a:off x="9492637" y="2190515"/>
                <a:ext cx="1138559" cy="1112115"/>
              </a:xfrm>
              <a:prstGeom prst="ellipse">
                <a:avLst/>
              </a:prstGeom>
              <a:grpFill/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AutoShape 63"/>
              <p:cNvSpPr>
                <a:spLocks noChangeArrowheads="1"/>
              </p:cNvSpPr>
              <p:nvPr/>
            </p:nvSpPr>
            <p:spPr bwMode="auto">
              <a:xfrm rot="21597156" flipH="1">
                <a:off x="9567378" y="3291682"/>
                <a:ext cx="831742" cy="2430161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AutoShape 63"/>
              <p:cNvSpPr>
                <a:spLocks noChangeArrowheads="1"/>
              </p:cNvSpPr>
              <p:nvPr/>
            </p:nvSpPr>
            <p:spPr bwMode="auto">
              <a:xfrm rot="493389" flipH="1">
                <a:off x="10206980" y="6125063"/>
                <a:ext cx="445887" cy="1505415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AutoShape 63"/>
              <p:cNvSpPr>
                <a:spLocks noChangeArrowheads="1"/>
              </p:cNvSpPr>
              <p:nvPr/>
            </p:nvSpPr>
            <p:spPr bwMode="auto">
              <a:xfrm rot="20452086" flipH="1">
                <a:off x="10155381" y="5084170"/>
                <a:ext cx="437122" cy="1416776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AutoShape 63"/>
              <p:cNvSpPr>
                <a:spLocks noChangeArrowheads="1"/>
              </p:cNvSpPr>
              <p:nvPr/>
            </p:nvSpPr>
            <p:spPr bwMode="auto">
              <a:xfrm rot="8138695" flipH="1">
                <a:off x="10494927" y="3380894"/>
                <a:ext cx="305352" cy="1090630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AutoShape 63"/>
              <p:cNvSpPr>
                <a:spLocks noChangeArrowheads="1"/>
              </p:cNvSpPr>
              <p:nvPr/>
            </p:nvSpPr>
            <p:spPr bwMode="auto">
              <a:xfrm rot="6690079" flipH="1">
                <a:off x="11235421" y="3925650"/>
                <a:ext cx="270842" cy="1009334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3" name="Group 273"/>
            <p:cNvGrpSpPr/>
            <p:nvPr/>
          </p:nvGrpSpPr>
          <p:grpSpPr>
            <a:xfrm rot="4014054" flipH="1">
              <a:off x="2870287" y="2465768"/>
              <a:ext cx="501281" cy="143050"/>
              <a:chOff x="10079103" y="1649490"/>
              <a:chExt cx="785472" cy="249039"/>
            </a:xfrm>
            <a:solidFill>
              <a:srgbClr val="FFC000"/>
            </a:solidFill>
          </p:grpSpPr>
          <p:sp>
            <p:nvSpPr>
              <p:cNvPr id="135" name="AutoShape 63"/>
              <p:cNvSpPr>
                <a:spLocks noChangeArrowheads="1"/>
              </p:cNvSpPr>
              <p:nvPr/>
            </p:nvSpPr>
            <p:spPr bwMode="auto">
              <a:xfrm rot="7098806" flipH="1">
                <a:off x="10260607" y="1467986"/>
                <a:ext cx="121716" cy="484724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AutoShape 63"/>
              <p:cNvSpPr>
                <a:spLocks noChangeArrowheads="1"/>
              </p:cNvSpPr>
              <p:nvPr/>
            </p:nvSpPr>
            <p:spPr bwMode="auto">
              <a:xfrm rot="5650190" flipH="1">
                <a:off x="10603223" y="1637177"/>
                <a:ext cx="120374" cy="402330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4" name="Group 270"/>
            <p:cNvGrpSpPr/>
            <p:nvPr/>
          </p:nvGrpSpPr>
          <p:grpSpPr>
            <a:xfrm flipH="1">
              <a:off x="2581842" y="2025048"/>
              <a:ext cx="881135" cy="1451083"/>
              <a:chOff x="7846527" y="2190515"/>
              <a:chExt cx="4028982" cy="5439963"/>
            </a:xfrm>
            <a:solidFill>
              <a:srgbClr val="FFC000"/>
            </a:solidFill>
          </p:grpSpPr>
          <p:grpSp>
            <p:nvGrpSpPr>
              <p:cNvPr id="126" name="Group 269"/>
              <p:cNvGrpSpPr/>
              <p:nvPr/>
            </p:nvGrpSpPr>
            <p:grpSpPr>
              <a:xfrm rot="19802037">
                <a:off x="7846527" y="5813198"/>
                <a:ext cx="2505828" cy="475244"/>
                <a:chOff x="7828526" y="5679278"/>
                <a:chExt cx="2505828" cy="475244"/>
              </a:xfrm>
              <a:grpFill/>
            </p:grpSpPr>
            <p:sp>
              <p:nvSpPr>
                <p:cNvPr id="133" name="AutoShape 63"/>
                <p:cNvSpPr>
                  <a:spLocks noChangeArrowheads="1"/>
                </p:cNvSpPr>
                <p:nvPr/>
              </p:nvSpPr>
              <p:spPr bwMode="auto">
                <a:xfrm rot="3154446" flipH="1">
                  <a:off x="9458683" y="5163781"/>
                  <a:ext cx="360174" cy="1391168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solidFill>
                    <a:srgbClr val="595959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AutoShape 63"/>
                <p:cNvSpPr>
                  <a:spLocks noChangeArrowheads="1"/>
                </p:cNvSpPr>
                <p:nvPr/>
              </p:nvSpPr>
              <p:spPr bwMode="auto">
                <a:xfrm rot="6472185">
                  <a:off x="8448653" y="5182695"/>
                  <a:ext cx="351700" cy="1591954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solidFill>
                    <a:srgbClr val="595959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7" name="Oval 62"/>
              <p:cNvSpPr>
                <a:spLocks noChangeArrowheads="1"/>
              </p:cNvSpPr>
              <p:nvPr/>
            </p:nvSpPr>
            <p:spPr bwMode="auto">
              <a:xfrm flipH="1">
                <a:off x="9492637" y="2190515"/>
                <a:ext cx="1138559" cy="1112115"/>
              </a:xfrm>
              <a:prstGeom prst="ellipse">
                <a:avLst/>
              </a:prstGeom>
              <a:grpFill/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AutoShape 63"/>
              <p:cNvSpPr>
                <a:spLocks noChangeArrowheads="1"/>
              </p:cNvSpPr>
              <p:nvPr/>
            </p:nvSpPr>
            <p:spPr bwMode="auto">
              <a:xfrm rot="21597156" flipH="1">
                <a:off x="9567378" y="3291682"/>
                <a:ext cx="831742" cy="2430161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AutoShape 63"/>
              <p:cNvSpPr>
                <a:spLocks noChangeArrowheads="1"/>
              </p:cNvSpPr>
              <p:nvPr/>
            </p:nvSpPr>
            <p:spPr bwMode="auto">
              <a:xfrm rot="493389" flipH="1">
                <a:off x="10206980" y="6125063"/>
                <a:ext cx="445887" cy="1505415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AutoShape 63"/>
              <p:cNvSpPr>
                <a:spLocks noChangeArrowheads="1"/>
              </p:cNvSpPr>
              <p:nvPr/>
            </p:nvSpPr>
            <p:spPr bwMode="auto">
              <a:xfrm rot="20452086" flipH="1">
                <a:off x="10155381" y="5084170"/>
                <a:ext cx="437122" cy="1416776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AutoShape 63"/>
              <p:cNvSpPr>
                <a:spLocks noChangeArrowheads="1"/>
              </p:cNvSpPr>
              <p:nvPr/>
            </p:nvSpPr>
            <p:spPr bwMode="auto">
              <a:xfrm rot="8138695" flipH="1">
                <a:off x="10494927" y="3380894"/>
                <a:ext cx="305352" cy="1090630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AutoShape 63"/>
              <p:cNvSpPr>
                <a:spLocks noChangeArrowheads="1"/>
              </p:cNvSpPr>
              <p:nvPr/>
            </p:nvSpPr>
            <p:spPr bwMode="auto">
              <a:xfrm rot="6690079" flipH="1">
                <a:off x="11235421" y="3925650"/>
                <a:ext cx="270842" cy="1009334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5" name="Cloud Callout 290"/>
            <p:cNvSpPr/>
            <p:nvPr/>
          </p:nvSpPr>
          <p:spPr>
            <a:xfrm flipH="1">
              <a:off x="2196840" y="1050536"/>
              <a:ext cx="2419349" cy="3629519"/>
            </a:xfrm>
            <a:prstGeom prst="cloudCallout">
              <a:avLst>
                <a:gd name="adj1" fmla="val 55858"/>
                <a:gd name="adj2" fmla="val 33778"/>
              </a:avLst>
            </a:prstGeom>
            <a:noFill/>
            <a:ln w="12700">
              <a:solidFill>
                <a:schemeClr val="tx1"/>
              </a:solidFill>
            </a:ln>
            <a:effectLst>
              <a:outerShdw blurRad="40000" dist="23000" dir="5400000" rotWithShape="0">
                <a:srgbClr val="000000">
                  <a:alpha val="81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4008" tIns="32004" rIns="64008" bIns="32004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1090613" y="1628801"/>
            <a:ext cx="7727950" cy="4487838"/>
          </a:xfrm>
        </p:spPr>
        <p:txBody>
          <a:bodyPr/>
          <a:lstStyle/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pPr marL="342900" indent="-342900" eaLnBrk="1" hangingPunct="1">
              <a:lnSpc>
                <a:spcPct val="100000"/>
              </a:lnSpc>
              <a:buClr>
                <a:srgbClr val="BE311A"/>
              </a:buClr>
              <a:buAutoNum type="arabicPeriod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/>
              <a:t>Adaptation of jump duration: scaled to difference in jump distance</a:t>
            </a:r>
          </a:p>
          <a:p>
            <a:pPr marL="342900" indent="-342900" eaLnBrk="1" hangingPunct="1">
              <a:lnSpc>
                <a:spcPct val="100000"/>
              </a:lnSpc>
              <a:buClr>
                <a:srgbClr val="BE311A"/>
              </a:buClr>
              <a:buAutoNum type="arabicPeriod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/>
              <a:t>Role distribution: only closer person adapts</a:t>
            </a:r>
          </a:p>
          <a:p>
            <a:pPr marL="342900" indent="-342900" eaLnBrk="1" hangingPunct="1">
              <a:lnSpc>
                <a:spcPct val="100000"/>
              </a:lnSpc>
              <a:buClr>
                <a:srgbClr val="BE311A"/>
              </a:buClr>
              <a:buAutoNum type="arabicPeriod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/>
              <a:t>Specific for coordination: no modulation in </a:t>
            </a:r>
            <a:r>
              <a:rPr lang="en-US" smtClean="0"/>
              <a:t>individual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Joint Action Imagery: Experiment 1</a:t>
            </a:r>
          </a:p>
        </p:txBody>
      </p:sp>
      <p:sp>
        <p:nvSpPr>
          <p:cNvPr id="13" name="TextBox 22"/>
          <p:cNvSpPr txBox="1"/>
          <p:nvPr/>
        </p:nvSpPr>
        <p:spPr>
          <a:xfrm>
            <a:off x="1212965" y="1842635"/>
            <a:ext cx="7128792" cy="23390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algn="ctr"/>
            <a:r>
              <a:rPr lang="en-US" sz="1000" b="1" smtClean="0">
                <a:solidFill>
                  <a:schemeClr val="tx1"/>
                </a:solidFill>
              </a:rPr>
              <a:t>EXPERIMENT 1: IMAGERY</a:t>
            </a:r>
            <a:endParaRPr lang="en-US" sz="1000" b="1">
              <a:solidFill>
                <a:schemeClr val="tx1"/>
              </a:solidFill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1441939" y="2121373"/>
            <a:ext cx="6298413" cy="2743200"/>
            <a:chOff x="4174109" y="2121373"/>
            <a:chExt cx="3960000" cy="2743200"/>
          </a:xfrm>
        </p:grpSpPr>
        <p:graphicFrame>
          <p:nvGraphicFramePr>
            <p:cNvPr id="5" name="Chart 42"/>
            <p:cNvGraphicFramePr/>
            <p:nvPr>
              <p:extLst>
                <p:ext uri="{D42A27DB-BD31-4B8C-83A1-F6EECF244321}">
                  <p14:modId xmlns:p14="http://schemas.microsoft.com/office/powerpoint/2010/main" val="1942303579"/>
                </p:ext>
              </p:extLst>
            </p:nvPr>
          </p:nvGraphicFramePr>
          <p:xfrm>
            <a:off x="4174109" y="2121373"/>
            <a:ext cx="3960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9" name="TextBox 17"/>
            <p:cNvSpPr txBox="1"/>
            <p:nvPr/>
          </p:nvSpPr>
          <p:spPr>
            <a:xfrm>
              <a:off x="5165901" y="3107816"/>
              <a:ext cx="648072" cy="233902"/>
            </a:xfrm>
            <a:prstGeom prst="rect">
              <a:avLst/>
            </a:prstGeom>
            <a:noFill/>
          </p:spPr>
          <p:txBody>
            <a:bodyPr wrap="square" lIns="91431" tIns="45716" rIns="91431" bIns="45716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tx1"/>
                  </a:solidFill>
                </a:rPr>
                <a:t>closer</a:t>
              </a:r>
              <a:endParaRPr lang="en-US" sz="1000">
                <a:solidFill>
                  <a:schemeClr val="tx1"/>
                </a:solidFill>
              </a:endParaRPr>
            </a:p>
          </p:txBody>
        </p:sp>
        <p:sp>
          <p:nvSpPr>
            <p:cNvPr id="10" name="TextBox 18"/>
            <p:cNvSpPr txBox="1"/>
            <p:nvPr/>
          </p:nvSpPr>
          <p:spPr>
            <a:xfrm>
              <a:off x="6984389" y="3358127"/>
              <a:ext cx="648072" cy="233902"/>
            </a:xfrm>
            <a:prstGeom prst="rect">
              <a:avLst/>
            </a:prstGeom>
            <a:noFill/>
          </p:spPr>
          <p:txBody>
            <a:bodyPr wrap="square" lIns="91431" tIns="45716" rIns="91431" bIns="45716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tx1"/>
                  </a:solidFill>
                </a:rPr>
                <a:t>farther</a:t>
              </a:r>
              <a:endParaRPr lang="en-US" sz="1000">
                <a:solidFill>
                  <a:schemeClr val="tx1"/>
                </a:solidFill>
              </a:endParaRPr>
            </a:p>
          </p:txBody>
        </p:sp>
        <p:sp>
          <p:nvSpPr>
            <p:cNvPr id="11" name="TextBox 19"/>
            <p:cNvSpPr txBox="1"/>
            <p:nvPr/>
          </p:nvSpPr>
          <p:spPr>
            <a:xfrm>
              <a:off x="6730628" y="2132856"/>
              <a:ext cx="1296144" cy="233902"/>
            </a:xfrm>
            <a:prstGeom prst="rect">
              <a:avLst/>
            </a:prstGeom>
            <a:noFill/>
          </p:spPr>
          <p:txBody>
            <a:bodyPr wrap="square" lIns="91431" tIns="45716" rIns="91431" bIns="45716" rtlCol="0">
              <a:spAutoFit/>
            </a:bodyPr>
            <a:lstStyle/>
            <a:p>
              <a:pPr algn="r"/>
              <a:r>
                <a:rPr lang="en-US" sz="1000" smtClean="0">
                  <a:solidFill>
                    <a:schemeClr val="tx1"/>
                  </a:solidFill>
                </a:rPr>
                <a:t>Distance difference</a:t>
              </a:r>
              <a:endParaRPr lang="en-US" sz="1000">
                <a:solidFill>
                  <a:schemeClr val="tx1"/>
                </a:solidFill>
              </a:endParaRPr>
            </a:p>
          </p:txBody>
        </p:sp>
        <p:sp>
          <p:nvSpPr>
            <p:cNvPr id="14" name="TextBox 20"/>
            <p:cNvSpPr txBox="1"/>
            <p:nvPr/>
          </p:nvSpPr>
          <p:spPr>
            <a:xfrm>
              <a:off x="4896157" y="4552067"/>
              <a:ext cx="792088" cy="233902"/>
            </a:xfrm>
            <a:prstGeom prst="rect">
              <a:avLst/>
            </a:prstGeom>
            <a:noFill/>
          </p:spPr>
          <p:txBody>
            <a:bodyPr wrap="square" lIns="91431" tIns="45716" rIns="91431" bIns="45716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tx1"/>
                  </a:solidFill>
                </a:rPr>
                <a:t>individual</a:t>
              </a:r>
              <a:endParaRPr lang="en-US" sz="1000">
                <a:solidFill>
                  <a:schemeClr val="tx1"/>
                </a:solidFill>
              </a:endParaRPr>
            </a:p>
          </p:txBody>
        </p:sp>
        <p:sp>
          <p:nvSpPr>
            <p:cNvPr id="15" name="TextBox 23"/>
            <p:cNvSpPr txBox="1"/>
            <p:nvPr/>
          </p:nvSpPr>
          <p:spPr>
            <a:xfrm>
              <a:off x="5616237" y="4552067"/>
              <a:ext cx="792088" cy="233902"/>
            </a:xfrm>
            <a:prstGeom prst="rect">
              <a:avLst/>
            </a:prstGeom>
            <a:noFill/>
          </p:spPr>
          <p:txBody>
            <a:bodyPr wrap="square" lIns="91431" tIns="45716" rIns="91431" bIns="45716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tx1"/>
                  </a:solidFill>
                </a:rPr>
                <a:t>joint</a:t>
              </a:r>
              <a:endParaRPr lang="en-US" sz="1000">
                <a:solidFill>
                  <a:schemeClr val="tx1"/>
                </a:solidFill>
              </a:endParaRPr>
            </a:p>
          </p:txBody>
        </p:sp>
        <p:sp>
          <p:nvSpPr>
            <p:cNvPr id="16" name="TextBox 24"/>
            <p:cNvSpPr txBox="1"/>
            <p:nvPr/>
          </p:nvSpPr>
          <p:spPr>
            <a:xfrm>
              <a:off x="6480333" y="4552067"/>
              <a:ext cx="792088" cy="233902"/>
            </a:xfrm>
            <a:prstGeom prst="rect">
              <a:avLst/>
            </a:prstGeom>
            <a:noFill/>
          </p:spPr>
          <p:txBody>
            <a:bodyPr wrap="square" lIns="91431" tIns="45716" rIns="91431" bIns="45716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tx1"/>
                  </a:solidFill>
                </a:rPr>
                <a:t>individual</a:t>
              </a:r>
              <a:endParaRPr lang="en-US" sz="1000">
                <a:solidFill>
                  <a:schemeClr val="tx1"/>
                </a:solidFill>
              </a:endParaRPr>
            </a:p>
          </p:txBody>
        </p:sp>
        <p:sp>
          <p:nvSpPr>
            <p:cNvPr id="17" name="TextBox 25"/>
            <p:cNvSpPr txBox="1"/>
            <p:nvPr/>
          </p:nvSpPr>
          <p:spPr>
            <a:xfrm>
              <a:off x="7272421" y="4552067"/>
              <a:ext cx="792088" cy="233902"/>
            </a:xfrm>
            <a:prstGeom prst="rect">
              <a:avLst/>
            </a:prstGeom>
            <a:noFill/>
          </p:spPr>
          <p:txBody>
            <a:bodyPr wrap="square" lIns="91431" tIns="45716" rIns="91431" bIns="45716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tx1"/>
                  </a:solidFill>
                </a:rPr>
                <a:t>joint</a:t>
              </a:r>
              <a:endParaRPr lang="en-US" sz="1000">
                <a:solidFill>
                  <a:schemeClr val="tx1"/>
                </a:solidFill>
              </a:endParaRPr>
            </a:p>
          </p:txBody>
        </p:sp>
        <p:sp>
          <p:nvSpPr>
            <p:cNvPr id="28" name="TextBox 30"/>
            <p:cNvSpPr txBox="1"/>
            <p:nvPr/>
          </p:nvSpPr>
          <p:spPr>
            <a:xfrm>
              <a:off x="5613505" y="2852878"/>
              <a:ext cx="347472" cy="432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smtClean="0">
                  <a:solidFill>
                    <a:schemeClr val="tx1"/>
                  </a:solidFill>
                </a:rPr>
                <a:t>*</a:t>
              </a:r>
              <a:endParaRPr lang="en-US" sz="24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030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Joint Action Imagery: Experiment 1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>
                <a:solidFill>
                  <a:schemeClr val="tx1"/>
                </a:solidFill>
              </a:rPr>
              <a:t>Experiment 1: Does imagery of joint action resemble performance</a:t>
            </a:r>
            <a:r>
              <a:rPr lang="en-GB" smtClean="0">
                <a:solidFill>
                  <a:schemeClr val="tx1"/>
                </a:solidFill>
              </a:rPr>
              <a:t>?   </a:t>
            </a:r>
            <a:endParaRPr lang="en-GB" smtClean="0">
              <a:solidFill>
                <a:srgbClr val="00B050"/>
              </a:solidFill>
            </a:endParaRPr>
          </a:p>
          <a:p>
            <a:endParaRPr lang="en-GB" smtClean="0">
              <a:solidFill>
                <a:srgbClr val="C00000"/>
              </a:solidFill>
            </a:endParaRPr>
          </a:p>
          <a:p>
            <a:r>
              <a:rPr lang="en-US" smtClean="0">
                <a:solidFill>
                  <a:schemeClr val="tx1"/>
                </a:solidFill>
              </a:rPr>
              <a:t>Experiment </a:t>
            </a:r>
            <a:r>
              <a:rPr lang="en-US">
                <a:solidFill>
                  <a:schemeClr val="tx1"/>
                </a:solidFill>
              </a:rPr>
              <a:t>2: Does imagery of joint action reflect a violation of Fitts’ law?</a:t>
            </a:r>
          </a:p>
          <a:p>
            <a:endParaRPr lang="en-GB" smtClean="0">
              <a:solidFill>
                <a:srgbClr val="C00000"/>
              </a:solidFill>
            </a:endParaRPr>
          </a:p>
          <a:p>
            <a:endParaRPr lang="en-GB" smtClean="0">
              <a:solidFill>
                <a:srgbClr val="C00000"/>
              </a:solidFill>
            </a:endParaRPr>
          </a:p>
          <a:p>
            <a:endParaRPr lang="en-GB" smtClean="0">
              <a:solidFill>
                <a:srgbClr val="C00000"/>
              </a:solidFill>
            </a:endParaRPr>
          </a:p>
          <a:p>
            <a:r>
              <a:rPr lang="en-US" smtClean="0"/>
              <a:t>						Fitts</a:t>
            </a:r>
            <a:r>
              <a:rPr lang="en-US"/>
              <a:t>’ law</a:t>
            </a:r>
            <a:r>
              <a:rPr lang="en-US" smtClean="0"/>
              <a:t>:</a:t>
            </a:r>
          </a:p>
          <a:p>
            <a:r>
              <a:rPr lang="en-US" smtClean="0"/>
              <a:t> 			</a:t>
            </a:r>
          </a:p>
          <a:p>
            <a:pPr eaLnBrk="1" hangingPunct="1">
              <a:lnSpc>
                <a:spcPct val="100000"/>
              </a:lnSpc>
              <a:buClr>
                <a:srgbClr val="BE311A"/>
              </a:buClr>
              <a:buFont typeface="Wingdings" pitchFamily="2" charset="2"/>
              <a:buChar char="§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mtClean="0"/>
              <a:t>Movement times predicted </a:t>
            </a:r>
            <a:r>
              <a:rPr lang="en-GB"/>
              <a:t>not by </a:t>
            </a:r>
            <a:r>
              <a:rPr lang="en-GB"/>
              <a:t>distance </a:t>
            </a:r>
            <a:r>
              <a:rPr lang="en-GB" smtClean="0"/>
              <a:t>or </a:t>
            </a:r>
            <a:r>
              <a:rPr lang="en-GB"/>
              <a:t>target </a:t>
            </a:r>
            <a:r>
              <a:rPr lang="en-GB"/>
              <a:t>width </a:t>
            </a:r>
            <a:r>
              <a:rPr lang="en-GB" smtClean="0"/>
              <a:t>alone, but </a:t>
            </a:r>
            <a:r>
              <a:rPr lang="en-GB"/>
              <a:t>by </a:t>
            </a:r>
            <a:r>
              <a:rPr lang="en-GB" smtClean="0"/>
              <a:t>index of difficulty (ID</a:t>
            </a:r>
            <a:r>
              <a:rPr lang="en-GB" smtClean="0"/>
              <a:t>) </a:t>
            </a:r>
            <a:r>
              <a:rPr lang="en-US" sz="1200" smtClean="0"/>
              <a:t>(</a:t>
            </a:r>
            <a:r>
              <a:rPr lang="en-US" sz="1200" smtClean="0"/>
              <a:t>Fitts, 1954</a:t>
            </a:r>
            <a:r>
              <a:rPr lang="en-US" sz="1200" smtClean="0"/>
              <a:t>)</a:t>
            </a:r>
          </a:p>
          <a:p>
            <a:pPr eaLnBrk="1" hangingPunct="1">
              <a:lnSpc>
                <a:spcPct val="100000"/>
              </a:lnSpc>
              <a:buClr>
                <a:srgbClr val="BE311A"/>
              </a:buClr>
              <a:buFont typeface="Wingdings" pitchFamily="2" charset="2"/>
              <a:buChar char="§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1200" smtClean="0"/>
          </a:p>
          <a:p>
            <a:pPr eaLnBrk="1" hangingPunct="1">
              <a:lnSpc>
                <a:spcPct val="100000"/>
              </a:lnSpc>
              <a:buClr>
                <a:srgbClr val="BE311A"/>
              </a:buClr>
              <a:buFont typeface="Wingdings" pitchFamily="2" charset="2"/>
              <a:buChar char="§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mtClean="0"/>
              <a:t>But</a:t>
            </a:r>
            <a:r>
              <a:rPr lang="en-GB"/>
              <a:t>: </a:t>
            </a:r>
            <a:r>
              <a:rPr lang="en-GB" smtClean="0"/>
              <a:t>Violation </a:t>
            </a:r>
            <a:r>
              <a:rPr lang="en-GB"/>
              <a:t>of Fitts’ law in </a:t>
            </a:r>
            <a:r>
              <a:rPr lang="en-GB" smtClean="0"/>
              <a:t>individual jumping </a:t>
            </a:r>
            <a:r>
              <a:rPr lang="nl-NL" sz="1200">
                <a:solidFill>
                  <a:schemeClr val="tx1"/>
                </a:solidFill>
              </a:rPr>
              <a:t>(Juras et al., 2009)</a:t>
            </a:r>
            <a:endParaRPr lang="en-US" sz="1200">
              <a:solidFill>
                <a:schemeClr val="tx1"/>
              </a:solidFill>
            </a:endParaRPr>
          </a:p>
          <a:p>
            <a:endParaRPr lang="de-DE"/>
          </a:p>
        </p:txBody>
      </p:sp>
      <p:pic>
        <p:nvPicPr>
          <p:cNvPr id="5" name="Picture 2" descr="ID = \log_2 \left(\frac{2D}{W}\right)."/>
          <p:cNvPicPr>
            <a:picLocks noChangeAspect="1" noChangeArrowheads="1"/>
          </p:cNvPicPr>
          <p:nvPr/>
        </p:nvPicPr>
        <p:blipFill rotWithShape="1">
          <a:blip r:embed="rId2"/>
          <a:srcRect r="5501" b="-10747"/>
          <a:stretch/>
        </p:blipFill>
        <p:spPr bwMode="auto">
          <a:xfrm>
            <a:off x="4427984" y="3429000"/>
            <a:ext cx="1512168" cy="501336"/>
          </a:xfrm>
          <a:prstGeom prst="rect">
            <a:avLst/>
          </a:prstGeom>
          <a:noFill/>
        </p:spPr>
      </p:pic>
      <p:sp>
        <p:nvSpPr>
          <p:cNvPr id="6" name="Rechteck 5"/>
          <p:cNvSpPr/>
          <p:nvPr/>
        </p:nvSpPr>
        <p:spPr>
          <a:xfrm>
            <a:off x="8028384" y="1569686"/>
            <a:ext cx="625171" cy="3471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B050"/>
                </a:solidFill>
              </a:rPr>
              <a:t>Yes.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2062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1090613" y="1628801"/>
            <a:ext cx="7727950" cy="4487838"/>
          </a:xfrm>
        </p:spPr>
        <p:txBody>
          <a:bodyPr/>
          <a:lstStyle/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pPr eaLnBrk="1" hangingPunct="1">
              <a:lnSpc>
                <a:spcPct val="100000"/>
              </a:lnSpc>
              <a:buClr>
                <a:srgbClr val="BE311A"/>
              </a:buClr>
              <a:buFont typeface="Wingdings" pitchFamily="2" charset="2"/>
              <a:buChar char="§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mtClean="0"/>
              <a:t>Same pattern of adaptation as in Experiment 1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Joint Action Imagery: Experiment 2</a:t>
            </a:r>
          </a:p>
        </p:txBody>
      </p:sp>
      <p:sp>
        <p:nvSpPr>
          <p:cNvPr id="14" name="TextBox 20"/>
          <p:cNvSpPr txBox="1"/>
          <p:nvPr/>
        </p:nvSpPr>
        <p:spPr>
          <a:xfrm>
            <a:off x="1115616" y="1642910"/>
            <a:ext cx="7128792" cy="23390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algn="ctr"/>
            <a:r>
              <a:rPr lang="en-US" sz="1000" b="1" smtClean="0">
                <a:solidFill>
                  <a:schemeClr val="tx1"/>
                </a:solidFill>
              </a:rPr>
              <a:t>EXPERIMENT 2: DISTANCE</a:t>
            </a:r>
            <a:endParaRPr lang="en-US" sz="1000" b="1">
              <a:solidFill>
                <a:schemeClr val="tx1"/>
              </a:solidFill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1620112" y="1852035"/>
            <a:ext cx="6192248" cy="2743200"/>
            <a:chOff x="4211960" y="1852035"/>
            <a:chExt cx="3960000" cy="2743200"/>
          </a:xfrm>
        </p:grpSpPr>
        <p:graphicFrame>
          <p:nvGraphicFramePr>
            <p:cNvPr id="6" name="Chart 3"/>
            <p:cNvGraphicFramePr/>
            <p:nvPr>
              <p:extLst>
                <p:ext uri="{D42A27DB-BD31-4B8C-83A1-F6EECF244321}">
                  <p14:modId xmlns:p14="http://schemas.microsoft.com/office/powerpoint/2010/main" val="1768146562"/>
                </p:ext>
              </p:extLst>
            </p:nvPr>
          </p:nvGraphicFramePr>
          <p:xfrm>
            <a:off x="4211960" y="1852035"/>
            <a:ext cx="3960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8" name="TextBox 7"/>
            <p:cNvSpPr txBox="1"/>
            <p:nvPr/>
          </p:nvSpPr>
          <p:spPr>
            <a:xfrm>
              <a:off x="5228072" y="2925302"/>
              <a:ext cx="648072" cy="233902"/>
            </a:xfrm>
            <a:prstGeom prst="rect">
              <a:avLst/>
            </a:prstGeom>
            <a:noFill/>
          </p:spPr>
          <p:txBody>
            <a:bodyPr wrap="square" lIns="91431" tIns="45716" rIns="91431" bIns="45716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tx1"/>
                  </a:solidFill>
                </a:rPr>
                <a:t>closer</a:t>
              </a:r>
              <a:endParaRPr lang="en-US" sz="100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76256" y="3220190"/>
              <a:ext cx="648072" cy="233902"/>
            </a:xfrm>
            <a:prstGeom prst="rect">
              <a:avLst/>
            </a:prstGeom>
            <a:noFill/>
          </p:spPr>
          <p:txBody>
            <a:bodyPr wrap="square" lIns="91431" tIns="45716" rIns="91431" bIns="45716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tx1"/>
                  </a:solidFill>
                </a:rPr>
                <a:t>farther</a:t>
              </a:r>
              <a:endParaRPr lang="en-US" sz="100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732240" y="1996053"/>
              <a:ext cx="1296144" cy="233902"/>
            </a:xfrm>
            <a:prstGeom prst="rect">
              <a:avLst/>
            </a:prstGeom>
            <a:noFill/>
          </p:spPr>
          <p:txBody>
            <a:bodyPr wrap="square" lIns="91431" tIns="45716" rIns="91431" bIns="45716" rtlCol="0">
              <a:spAutoFit/>
            </a:bodyPr>
            <a:lstStyle/>
            <a:p>
              <a:pPr algn="r"/>
              <a:r>
                <a:rPr lang="en-US" sz="1000" smtClean="0">
                  <a:solidFill>
                    <a:schemeClr val="tx1"/>
                  </a:solidFill>
                </a:rPr>
                <a:t>Distance difference</a:t>
              </a:r>
              <a:endParaRPr lang="en-US" sz="1000">
                <a:solidFill>
                  <a:schemeClr val="tx1"/>
                </a:solidFill>
              </a:endParaRPr>
            </a:p>
          </p:txBody>
        </p:sp>
        <p:sp>
          <p:nvSpPr>
            <p:cNvPr id="15" name="TextBox 21"/>
            <p:cNvSpPr txBox="1"/>
            <p:nvPr/>
          </p:nvSpPr>
          <p:spPr>
            <a:xfrm>
              <a:off x="4932040" y="4277009"/>
              <a:ext cx="792088" cy="233902"/>
            </a:xfrm>
            <a:prstGeom prst="rect">
              <a:avLst/>
            </a:prstGeom>
            <a:noFill/>
          </p:spPr>
          <p:txBody>
            <a:bodyPr wrap="square" lIns="91431" tIns="45716" rIns="91431" bIns="45716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tx1"/>
                  </a:solidFill>
                </a:rPr>
                <a:t>individual</a:t>
              </a:r>
              <a:endParaRPr lang="en-US" sz="1000">
                <a:solidFill>
                  <a:schemeClr val="tx1"/>
                </a:solidFill>
              </a:endParaRPr>
            </a:p>
          </p:txBody>
        </p:sp>
        <p:sp>
          <p:nvSpPr>
            <p:cNvPr id="16" name="TextBox 22"/>
            <p:cNvSpPr txBox="1"/>
            <p:nvPr/>
          </p:nvSpPr>
          <p:spPr>
            <a:xfrm>
              <a:off x="5652120" y="4277009"/>
              <a:ext cx="792088" cy="233902"/>
            </a:xfrm>
            <a:prstGeom prst="rect">
              <a:avLst/>
            </a:prstGeom>
            <a:noFill/>
          </p:spPr>
          <p:txBody>
            <a:bodyPr wrap="square" lIns="91431" tIns="45716" rIns="91431" bIns="45716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tx1"/>
                  </a:solidFill>
                </a:rPr>
                <a:t>joint</a:t>
              </a:r>
              <a:endParaRPr lang="en-US" sz="1000">
                <a:solidFill>
                  <a:schemeClr val="tx1"/>
                </a:solidFill>
              </a:endParaRPr>
            </a:p>
          </p:txBody>
        </p:sp>
        <p:sp>
          <p:nvSpPr>
            <p:cNvPr id="17" name="TextBox 23"/>
            <p:cNvSpPr txBox="1"/>
            <p:nvPr/>
          </p:nvSpPr>
          <p:spPr>
            <a:xfrm>
              <a:off x="6516216" y="4277009"/>
              <a:ext cx="792088" cy="233902"/>
            </a:xfrm>
            <a:prstGeom prst="rect">
              <a:avLst/>
            </a:prstGeom>
            <a:noFill/>
          </p:spPr>
          <p:txBody>
            <a:bodyPr wrap="square" lIns="91431" tIns="45716" rIns="91431" bIns="45716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tx1"/>
                  </a:solidFill>
                </a:rPr>
                <a:t>individual</a:t>
              </a:r>
              <a:endParaRPr lang="en-US" sz="1000">
                <a:solidFill>
                  <a:schemeClr val="tx1"/>
                </a:solidFill>
              </a:endParaRPr>
            </a:p>
          </p:txBody>
        </p:sp>
        <p:sp>
          <p:nvSpPr>
            <p:cNvPr id="18" name="TextBox 24"/>
            <p:cNvSpPr txBox="1"/>
            <p:nvPr/>
          </p:nvSpPr>
          <p:spPr>
            <a:xfrm>
              <a:off x="7308304" y="4277009"/>
              <a:ext cx="792088" cy="233902"/>
            </a:xfrm>
            <a:prstGeom prst="rect">
              <a:avLst/>
            </a:prstGeom>
            <a:noFill/>
          </p:spPr>
          <p:txBody>
            <a:bodyPr wrap="square" lIns="91431" tIns="45716" rIns="91431" bIns="45716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tx1"/>
                  </a:solidFill>
                </a:rPr>
                <a:t>joint</a:t>
              </a:r>
              <a:endParaRPr lang="en-US" sz="1000">
                <a:solidFill>
                  <a:schemeClr val="tx1"/>
                </a:solidFill>
              </a:endParaRPr>
            </a:p>
          </p:txBody>
        </p:sp>
        <p:sp>
          <p:nvSpPr>
            <p:cNvPr id="27" name="TextBox 29"/>
            <p:cNvSpPr txBox="1"/>
            <p:nvPr/>
          </p:nvSpPr>
          <p:spPr>
            <a:xfrm>
              <a:off x="5709288" y="2590411"/>
              <a:ext cx="347472" cy="432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smtClean="0">
                  <a:solidFill>
                    <a:schemeClr val="tx1"/>
                  </a:solidFill>
                </a:rPr>
                <a:t>*</a:t>
              </a:r>
              <a:endParaRPr lang="en-US" sz="24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782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1090613" y="1628801"/>
            <a:ext cx="7727950" cy="4487838"/>
          </a:xfrm>
        </p:spPr>
        <p:txBody>
          <a:bodyPr/>
          <a:lstStyle/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pPr eaLnBrk="1" hangingPunct="1">
              <a:lnSpc>
                <a:spcPct val="100000"/>
              </a:lnSpc>
              <a:buClr>
                <a:srgbClr val="BE311A"/>
              </a:buClr>
              <a:buFont typeface="Wingdings" pitchFamily="2" charset="2"/>
              <a:buChar char="§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mtClean="0"/>
              <a:t>ID not reflected in imagery of joint action: </a:t>
            </a:r>
            <a:r>
              <a:rPr lang="en-US">
                <a:solidFill>
                  <a:srgbClr val="C00000"/>
                </a:solidFill>
              </a:rPr>
              <a:t>v</a:t>
            </a:r>
            <a:r>
              <a:rPr lang="en-US" smtClean="0">
                <a:solidFill>
                  <a:srgbClr val="C00000"/>
                </a:solidFill>
              </a:rPr>
              <a:t>iolation of Fitts’ law!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Joint Action Imagery: Experiment 2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1691680" y="1843296"/>
            <a:ext cx="6271432" cy="2743200"/>
            <a:chOff x="4435160" y="1843296"/>
            <a:chExt cx="3960000" cy="2743200"/>
          </a:xfrm>
        </p:grpSpPr>
        <p:graphicFrame>
          <p:nvGraphicFramePr>
            <p:cNvPr id="5" name="Chart 4"/>
            <p:cNvGraphicFramePr/>
            <p:nvPr>
              <p:extLst>
                <p:ext uri="{D42A27DB-BD31-4B8C-83A1-F6EECF244321}">
                  <p14:modId xmlns:p14="http://schemas.microsoft.com/office/powerpoint/2010/main" val="4034825675"/>
                </p:ext>
              </p:extLst>
            </p:nvPr>
          </p:nvGraphicFramePr>
          <p:xfrm>
            <a:off x="4435160" y="1843296"/>
            <a:ext cx="3960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" name="TextBox 10"/>
            <p:cNvSpPr txBox="1"/>
            <p:nvPr/>
          </p:nvSpPr>
          <p:spPr>
            <a:xfrm>
              <a:off x="5572432" y="2860554"/>
              <a:ext cx="648072" cy="233902"/>
            </a:xfrm>
            <a:prstGeom prst="rect">
              <a:avLst/>
            </a:prstGeom>
            <a:noFill/>
          </p:spPr>
          <p:txBody>
            <a:bodyPr wrap="square" lIns="91431" tIns="45716" rIns="91431" bIns="45716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tx1"/>
                  </a:solidFill>
                </a:rPr>
                <a:t>closer</a:t>
              </a:r>
              <a:endParaRPr lang="en-US" sz="1000">
                <a:solidFill>
                  <a:schemeClr val="tx1"/>
                </a:solidFill>
              </a:endParaRPr>
            </a:p>
          </p:txBody>
        </p:sp>
        <p:sp>
          <p:nvSpPr>
            <p:cNvPr id="7" name="TextBox 11"/>
            <p:cNvSpPr txBox="1"/>
            <p:nvPr/>
          </p:nvSpPr>
          <p:spPr>
            <a:xfrm>
              <a:off x="7099456" y="2995426"/>
              <a:ext cx="648072" cy="233902"/>
            </a:xfrm>
            <a:prstGeom prst="rect">
              <a:avLst/>
            </a:prstGeom>
            <a:noFill/>
          </p:spPr>
          <p:txBody>
            <a:bodyPr wrap="square" lIns="91431" tIns="45716" rIns="91431" bIns="45716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tx1"/>
                  </a:solidFill>
                </a:rPr>
                <a:t>farther</a:t>
              </a:r>
              <a:endParaRPr lang="en-US" sz="1000">
                <a:solidFill>
                  <a:schemeClr val="tx1"/>
                </a:solidFill>
              </a:endParaRPr>
            </a:p>
          </p:txBody>
        </p:sp>
        <p:sp>
          <p:nvSpPr>
            <p:cNvPr id="8" name="TextBox 12"/>
            <p:cNvSpPr txBox="1"/>
            <p:nvPr/>
          </p:nvSpPr>
          <p:spPr>
            <a:xfrm>
              <a:off x="6955440" y="1987314"/>
              <a:ext cx="1296144" cy="233902"/>
            </a:xfrm>
            <a:prstGeom prst="rect">
              <a:avLst/>
            </a:prstGeom>
            <a:noFill/>
          </p:spPr>
          <p:txBody>
            <a:bodyPr wrap="square" lIns="91431" tIns="45716" rIns="91431" bIns="45716" rtlCol="0">
              <a:spAutoFit/>
            </a:bodyPr>
            <a:lstStyle/>
            <a:p>
              <a:pPr algn="r"/>
              <a:r>
                <a:rPr lang="en-US" sz="1000" smtClean="0">
                  <a:solidFill>
                    <a:schemeClr val="tx1"/>
                  </a:solidFill>
                </a:rPr>
                <a:t>ID difference</a:t>
              </a:r>
              <a:endParaRPr lang="en-US" sz="1000">
                <a:solidFill>
                  <a:schemeClr val="tx1"/>
                </a:solidFill>
              </a:endParaRPr>
            </a:p>
          </p:txBody>
        </p:sp>
        <p:sp>
          <p:nvSpPr>
            <p:cNvPr id="9" name="TextBox 25"/>
            <p:cNvSpPr txBox="1"/>
            <p:nvPr/>
          </p:nvSpPr>
          <p:spPr>
            <a:xfrm>
              <a:off x="5154800" y="4275165"/>
              <a:ext cx="792088" cy="233902"/>
            </a:xfrm>
            <a:prstGeom prst="rect">
              <a:avLst/>
            </a:prstGeom>
            <a:noFill/>
          </p:spPr>
          <p:txBody>
            <a:bodyPr wrap="square" lIns="91431" tIns="45716" rIns="91431" bIns="45716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tx1"/>
                  </a:solidFill>
                </a:rPr>
                <a:t>individual</a:t>
              </a:r>
              <a:endParaRPr lang="en-US" sz="1000">
                <a:solidFill>
                  <a:schemeClr val="tx1"/>
                </a:solidFill>
              </a:endParaRPr>
            </a:p>
          </p:txBody>
        </p:sp>
        <p:sp>
          <p:nvSpPr>
            <p:cNvPr id="10" name="TextBox 26"/>
            <p:cNvSpPr txBox="1"/>
            <p:nvPr/>
          </p:nvSpPr>
          <p:spPr>
            <a:xfrm>
              <a:off x="5874880" y="4275165"/>
              <a:ext cx="792088" cy="233902"/>
            </a:xfrm>
            <a:prstGeom prst="rect">
              <a:avLst/>
            </a:prstGeom>
            <a:noFill/>
          </p:spPr>
          <p:txBody>
            <a:bodyPr wrap="square" lIns="91431" tIns="45716" rIns="91431" bIns="45716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tx1"/>
                  </a:solidFill>
                </a:rPr>
                <a:t>joint</a:t>
              </a:r>
              <a:endParaRPr lang="en-US" sz="1000">
                <a:solidFill>
                  <a:schemeClr val="tx1"/>
                </a:solidFill>
              </a:endParaRPr>
            </a:p>
          </p:txBody>
        </p:sp>
        <p:sp>
          <p:nvSpPr>
            <p:cNvPr id="11" name="TextBox 27"/>
            <p:cNvSpPr txBox="1"/>
            <p:nvPr/>
          </p:nvSpPr>
          <p:spPr>
            <a:xfrm>
              <a:off x="6738976" y="4275165"/>
              <a:ext cx="792088" cy="233902"/>
            </a:xfrm>
            <a:prstGeom prst="rect">
              <a:avLst/>
            </a:prstGeom>
            <a:noFill/>
          </p:spPr>
          <p:txBody>
            <a:bodyPr wrap="square" lIns="91431" tIns="45716" rIns="91431" bIns="45716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tx1"/>
                  </a:solidFill>
                </a:rPr>
                <a:t>individual</a:t>
              </a:r>
              <a:endParaRPr lang="en-US" sz="1000">
                <a:solidFill>
                  <a:schemeClr val="tx1"/>
                </a:solidFill>
              </a:endParaRPr>
            </a:p>
          </p:txBody>
        </p:sp>
        <p:sp>
          <p:nvSpPr>
            <p:cNvPr id="12" name="TextBox 28"/>
            <p:cNvSpPr txBox="1"/>
            <p:nvPr/>
          </p:nvSpPr>
          <p:spPr>
            <a:xfrm>
              <a:off x="7459056" y="4275165"/>
              <a:ext cx="792088" cy="233902"/>
            </a:xfrm>
            <a:prstGeom prst="rect">
              <a:avLst/>
            </a:prstGeom>
            <a:noFill/>
          </p:spPr>
          <p:txBody>
            <a:bodyPr wrap="square" lIns="91431" tIns="45716" rIns="91431" bIns="45716" rtlCol="0">
              <a:spAutoFit/>
            </a:bodyPr>
            <a:lstStyle/>
            <a:p>
              <a:pPr algn="ctr"/>
              <a:r>
                <a:rPr lang="en-US" sz="1000" smtClean="0">
                  <a:solidFill>
                    <a:schemeClr val="tx1"/>
                  </a:solidFill>
                </a:rPr>
                <a:t>joint</a:t>
              </a:r>
              <a:endParaRPr lang="en-US" sz="1000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30"/>
          <p:cNvSpPr txBox="1"/>
          <p:nvPr/>
        </p:nvSpPr>
        <p:spPr>
          <a:xfrm>
            <a:off x="1338816" y="1615803"/>
            <a:ext cx="7128792" cy="23390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algn="ctr"/>
            <a:r>
              <a:rPr lang="en-US" sz="1000" b="1" smtClean="0">
                <a:solidFill>
                  <a:schemeClr val="tx1"/>
                </a:solidFill>
              </a:rPr>
              <a:t>EXPERIMENT 2: INDEX OF DIFFICULTY</a:t>
            </a:r>
          </a:p>
        </p:txBody>
      </p:sp>
    </p:spTree>
    <p:extLst>
      <p:ext uri="{BB962C8B-B14F-4D97-AF65-F5344CB8AC3E}">
        <p14:creationId xmlns:p14="http://schemas.microsoft.com/office/powerpoint/2010/main" val="331643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Joint Action Imagery: Experiment </a:t>
            </a:r>
            <a:r>
              <a:rPr lang="de-DE" smtClean="0"/>
              <a:t>2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>
                <a:solidFill>
                  <a:schemeClr val="tx1"/>
                </a:solidFill>
              </a:rPr>
              <a:t>Experiment 1: Does imagery of joint action resemble performance</a:t>
            </a:r>
            <a:r>
              <a:rPr lang="en-GB" smtClean="0">
                <a:solidFill>
                  <a:schemeClr val="tx1"/>
                </a:solidFill>
              </a:rPr>
              <a:t>?   </a:t>
            </a:r>
            <a:endParaRPr lang="en-GB" smtClean="0">
              <a:solidFill>
                <a:srgbClr val="00B050"/>
              </a:solidFill>
            </a:endParaRPr>
          </a:p>
          <a:p>
            <a:endParaRPr lang="en-GB" smtClean="0">
              <a:solidFill>
                <a:srgbClr val="C00000"/>
              </a:solidFill>
            </a:endParaRPr>
          </a:p>
          <a:p>
            <a:r>
              <a:rPr lang="en-US" smtClean="0">
                <a:solidFill>
                  <a:schemeClr val="tx1"/>
                </a:solidFill>
              </a:rPr>
              <a:t>Experiment </a:t>
            </a:r>
            <a:r>
              <a:rPr lang="en-US">
                <a:solidFill>
                  <a:schemeClr val="tx1"/>
                </a:solidFill>
              </a:rPr>
              <a:t>2: Does imagery of joint action reflect a violation of Fitts’ law</a:t>
            </a:r>
            <a:r>
              <a:rPr lang="en-US" smtClean="0">
                <a:solidFill>
                  <a:schemeClr val="tx1"/>
                </a:solidFill>
              </a:rPr>
              <a:t>?</a:t>
            </a:r>
          </a:p>
          <a:p>
            <a:endParaRPr lang="en-US">
              <a:solidFill>
                <a:schemeClr val="tx1"/>
              </a:solidFill>
            </a:endParaRPr>
          </a:p>
          <a:p>
            <a:endParaRPr lang="en-US" smtClean="0">
              <a:solidFill>
                <a:schemeClr val="tx1"/>
              </a:solidFill>
            </a:endParaRPr>
          </a:p>
          <a:p>
            <a:endParaRPr lang="en-US" smtClean="0">
              <a:solidFill>
                <a:schemeClr val="tx1"/>
              </a:solidFill>
            </a:endParaRPr>
          </a:p>
          <a:p>
            <a:r>
              <a:rPr lang="en-US" smtClean="0">
                <a:solidFill>
                  <a:schemeClr val="tx1"/>
                </a:solidFill>
              </a:rPr>
              <a:t>Hypotheses</a:t>
            </a:r>
            <a:endParaRPr lang="en-US">
              <a:solidFill>
                <a:schemeClr val="tx1"/>
              </a:solidFill>
            </a:endParaRPr>
          </a:p>
          <a:p>
            <a:pPr eaLnBrk="1" hangingPunct="1">
              <a:lnSpc>
                <a:spcPct val="100000"/>
              </a:lnSpc>
              <a:buClr>
                <a:srgbClr val="BE311A"/>
              </a:buClr>
              <a:buFont typeface="Wingdings" pitchFamily="2" charset="2"/>
              <a:buChar char="§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/>
              <a:t>Individuals can imagine acting together with others.</a:t>
            </a:r>
            <a:endParaRPr lang="en-US"/>
          </a:p>
          <a:p>
            <a:pPr eaLnBrk="1" hangingPunct="1">
              <a:lnSpc>
                <a:spcPct val="100000"/>
              </a:lnSpc>
              <a:buClr>
                <a:srgbClr val="BE311A"/>
              </a:buClr>
              <a:buFont typeface="Wingdings" pitchFamily="2" charset="2"/>
              <a:buChar char="§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/>
              <a:t>Principles of joint action performance hold in joint action imagery.</a:t>
            </a:r>
          </a:p>
          <a:p>
            <a:pPr eaLnBrk="1" hangingPunct="1">
              <a:lnSpc>
                <a:spcPct val="100000"/>
              </a:lnSpc>
              <a:buClr>
                <a:srgbClr val="BE311A"/>
              </a:buClr>
              <a:buFont typeface="Wingdings" pitchFamily="2" charset="2"/>
              <a:buChar char="§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/>
              <a:t>Imagery of joint action is </a:t>
            </a:r>
            <a:r>
              <a:rPr lang="en-US" smtClean="0"/>
              <a:t>motor imagery.</a:t>
            </a:r>
            <a:endParaRPr lang="en-US"/>
          </a:p>
          <a:p>
            <a:endParaRPr lang="en-US">
              <a:solidFill>
                <a:schemeClr val="tx1"/>
              </a:solidFill>
            </a:endParaRPr>
          </a:p>
          <a:p>
            <a:endParaRPr lang="en-GB" smtClean="0">
              <a:solidFill>
                <a:srgbClr val="C00000"/>
              </a:solidFill>
            </a:endParaRPr>
          </a:p>
          <a:p>
            <a:endParaRPr lang="en-GB" smtClean="0">
              <a:solidFill>
                <a:srgbClr val="C00000"/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8028384" y="1569686"/>
            <a:ext cx="625171" cy="3471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B050"/>
                </a:solidFill>
              </a:rPr>
              <a:t>Yes.</a:t>
            </a:r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8028383" y="2578789"/>
            <a:ext cx="625171" cy="3471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B050"/>
                </a:solidFill>
              </a:rPr>
              <a:t>Yes.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285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Conclusion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100000"/>
              </a:lnSpc>
              <a:buClr>
                <a:srgbClr val="BE311A"/>
              </a:buCl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mtClean="0"/>
              <a:t>Taken together, by utilizing that i</a:t>
            </a:r>
            <a:r>
              <a:rPr lang="en-US" smtClean="0">
                <a:solidFill>
                  <a:schemeClr val="tx1"/>
                </a:solidFill>
              </a:rPr>
              <a:t>magery is </a:t>
            </a:r>
            <a:r>
              <a:rPr lang="en-US">
                <a:solidFill>
                  <a:schemeClr val="tx1"/>
                </a:solidFill>
              </a:rPr>
              <a:t>a “pure” form of action </a:t>
            </a:r>
            <a:r>
              <a:rPr lang="en-US" smtClean="0">
                <a:solidFill>
                  <a:schemeClr val="tx1"/>
                </a:solidFill>
              </a:rPr>
              <a:t>simulation, </a:t>
            </a:r>
            <a:r>
              <a:rPr lang="en-GB" smtClean="0"/>
              <a:t>this study </a:t>
            </a:r>
            <a:r>
              <a:rPr lang="en-US" smtClean="0">
                <a:solidFill>
                  <a:schemeClr val="tx1"/>
                </a:solidFill>
              </a:rPr>
              <a:t>demonstrates that action simulation </a:t>
            </a:r>
            <a:r>
              <a:rPr lang="en-US">
                <a:solidFill>
                  <a:schemeClr val="tx1"/>
                </a:solidFill>
              </a:rPr>
              <a:t>for one’s own and another person’s actions </a:t>
            </a:r>
            <a:r>
              <a:rPr lang="en-US" smtClean="0">
                <a:solidFill>
                  <a:schemeClr val="tx1"/>
                </a:solidFill>
              </a:rPr>
              <a:t>can be integrated to </a:t>
            </a:r>
            <a:r>
              <a:rPr lang="en-US">
                <a:solidFill>
                  <a:schemeClr val="tx1"/>
                </a:solidFill>
              </a:rPr>
              <a:t>achieve coordination</a:t>
            </a:r>
            <a:r>
              <a:rPr lang="en-US" smtClean="0">
                <a:solidFill>
                  <a:schemeClr val="tx1"/>
                </a:solidFill>
              </a:rPr>
              <a:t>. </a:t>
            </a:r>
          </a:p>
          <a:p>
            <a:pPr marL="0" indent="0" eaLnBrk="1" hangingPunct="1">
              <a:lnSpc>
                <a:spcPct val="100000"/>
              </a:lnSpc>
              <a:buClr>
                <a:srgbClr val="BE311A"/>
              </a:buCl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US" smtClean="0">
              <a:solidFill>
                <a:schemeClr val="tx1"/>
              </a:solidFill>
            </a:endParaRPr>
          </a:p>
          <a:p>
            <a:pPr marL="0" indent="0" eaLnBrk="1" hangingPunct="1">
              <a:lnSpc>
                <a:spcPct val="100000"/>
              </a:lnSpc>
              <a:buClr>
                <a:srgbClr val="BE311A"/>
              </a:buCl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US">
              <a:solidFill>
                <a:schemeClr val="tx1"/>
              </a:solidFill>
            </a:endParaRPr>
          </a:p>
          <a:p>
            <a:pPr marL="0" indent="0" algn="ctr" eaLnBrk="1" hangingPunct="1">
              <a:lnSpc>
                <a:spcPct val="100000"/>
              </a:lnSpc>
              <a:buClr>
                <a:srgbClr val="BE311A"/>
              </a:buCl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mtClean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en-US" smtClean="0">
                <a:solidFill>
                  <a:schemeClr val="tx1"/>
                </a:solidFill>
              </a:rPr>
              <a:t>Our actions in my mind!</a:t>
            </a:r>
            <a:endParaRPr lang="en-US" smtClean="0">
              <a:solidFill>
                <a:schemeClr val="tx1"/>
              </a:solidFill>
            </a:endParaRPr>
          </a:p>
          <a:p>
            <a:pPr marL="0" indent="0" algn="ctr" eaLnBrk="1" hangingPunct="1">
              <a:lnSpc>
                <a:spcPct val="100000"/>
              </a:lnSpc>
              <a:buClr>
                <a:srgbClr val="BE311A"/>
              </a:buCl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US">
              <a:solidFill>
                <a:schemeClr val="tx1"/>
              </a:solidFill>
            </a:endParaRPr>
          </a:p>
          <a:p>
            <a:pPr marL="0" indent="0" algn="ctr" eaLnBrk="1" hangingPunct="1">
              <a:lnSpc>
                <a:spcPct val="100000"/>
              </a:lnSpc>
              <a:buClr>
                <a:srgbClr val="BE311A"/>
              </a:buCl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US" smtClean="0">
              <a:solidFill>
                <a:schemeClr val="tx1"/>
              </a:solidFill>
            </a:endParaRPr>
          </a:p>
          <a:p>
            <a:pPr marL="0" indent="0" algn="ctr" eaLnBrk="1" hangingPunct="1">
              <a:lnSpc>
                <a:spcPct val="100000"/>
              </a:lnSpc>
              <a:buClr>
                <a:srgbClr val="BE311A"/>
              </a:buCl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mtClean="0"/>
              <a:t>Thank you.</a:t>
            </a:r>
            <a:endParaRPr lang="en-US"/>
          </a:p>
          <a:p>
            <a:endParaRPr lang="en-US"/>
          </a:p>
          <a:p>
            <a:pPr marL="0" indent="0" eaLnBrk="1" hangingPunct="1">
              <a:lnSpc>
                <a:spcPct val="100000"/>
              </a:lnSpc>
              <a:buClr>
                <a:srgbClr val="BE311A"/>
              </a:buCl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US">
              <a:solidFill>
                <a:schemeClr val="tx1"/>
              </a:solidFill>
            </a:endParaRPr>
          </a:p>
          <a:p>
            <a:pPr marL="342900" indent="-342900" eaLnBrk="1" hangingPunct="1">
              <a:lnSpc>
                <a:spcPct val="100000"/>
              </a:lnSpc>
              <a:buClr>
                <a:srgbClr val="BE311A"/>
              </a:buClr>
              <a:buFont typeface="Arial" charset="0"/>
              <a:buAutoNum type="arabicPeriod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de-DE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Clr>
                <a:srgbClr val="BE311A"/>
              </a:buClr>
              <a:buFont typeface="Arial" charset="0"/>
              <a:buAutoNum type="arabicPeriod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de-DE">
              <a:solidFill>
                <a:schemeClr val="tx1"/>
              </a:solidFill>
            </a:endParaRPr>
          </a:p>
          <a:p>
            <a:pPr marL="0" indent="0"/>
            <a:endParaRPr lang="de-DE"/>
          </a:p>
          <a:p>
            <a:pPr marL="0" indent="0"/>
            <a:endParaRPr lang="de-DE"/>
          </a:p>
          <a:p>
            <a:pPr eaLnBrk="1" hangingPunct="1">
              <a:lnSpc>
                <a:spcPct val="100000"/>
              </a:lnSpc>
              <a:buClr>
                <a:srgbClr val="BE311A"/>
              </a:buClr>
              <a:buFont typeface="Wingdings" pitchFamily="2" charset="2"/>
              <a:buChar char="§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US"/>
          </a:p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8087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Rectangle 3"/>
          <p:cNvSpPr/>
          <p:nvPr/>
        </p:nvSpPr>
        <p:spPr bwMode="auto">
          <a:xfrm>
            <a:off x="0" y="24"/>
            <a:ext cx="9144000" cy="6858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9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</a:pPr>
            <a:endParaRPr kumimoji="0" lang="nl-NL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Joint Action</a:t>
            </a:r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5" y="1196752"/>
            <a:ext cx="2397541" cy="1800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628800"/>
            <a:ext cx="2700000" cy="18000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446" y="4154406"/>
            <a:ext cx="2704327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59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gure2new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1600" y="1988840"/>
            <a:ext cx="7344816" cy="3459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9"/>
          <p:cNvGraphicFramePr/>
          <p:nvPr>
            <p:extLst>
              <p:ext uri="{D42A27DB-BD31-4B8C-83A1-F6EECF244321}">
                <p14:modId xmlns:p14="http://schemas.microsoft.com/office/powerpoint/2010/main" val="557579992"/>
              </p:ext>
            </p:extLst>
          </p:nvPr>
        </p:nvGraphicFramePr>
        <p:xfrm>
          <a:off x="4175072" y="2101748"/>
          <a:ext cx="3960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14"/>
          <p:cNvSpPr txBox="1"/>
          <p:nvPr/>
        </p:nvSpPr>
        <p:spPr>
          <a:xfrm>
            <a:off x="5202552" y="3154055"/>
            <a:ext cx="648072" cy="23390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algn="ctr"/>
            <a:r>
              <a:rPr lang="en-US" sz="1000" smtClean="0">
                <a:solidFill>
                  <a:schemeClr val="tx1"/>
                </a:solidFill>
              </a:rPr>
              <a:t>closer</a:t>
            </a:r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7" name="TextBox 15"/>
          <p:cNvSpPr txBox="1"/>
          <p:nvPr/>
        </p:nvSpPr>
        <p:spPr>
          <a:xfrm>
            <a:off x="6931888" y="3286639"/>
            <a:ext cx="648072" cy="23390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algn="ctr"/>
            <a:r>
              <a:rPr lang="en-US" sz="1000" smtClean="0">
                <a:solidFill>
                  <a:schemeClr val="tx1"/>
                </a:solidFill>
              </a:rPr>
              <a:t>farther</a:t>
            </a:r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8" name="TextBox 16"/>
          <p:cNvSpPr txBox="1"/>
          <p:nvPr/>
        </p:nvSpPr>
        <p:spPr>
          <a:xfrm>
            <a:off x="6838928" y="2101748"/>
            <a:ext cx="1296144" cy="23390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algn="r"/>
            <a:r>
              <a:rPr lang="en-US" sz="1000" smtClean="0">
                <a:solidFill>
                  <a:schemeClr val="tx1"/>
                </a:solidFill>
              </a:rPr>
              <a:t>Distance difference</a:t>
            </a:r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8" name="TextBox 26"/>
          <p:cNvSpPr txBox="1"/>
          <p:nvPr/>
        </p:nvSpPr>
        <p:spPr>
          <a:xfrm>
            <a:off x="4896232" y="4524049"/>
            <a:ext cx="792088" cy="23390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algn="ctr"/>
            <a:r>
              <a:rPr lang="en-US" sz="1000" smtClean="0">
                <a:solidFill>
                  <a:schemeClr val="tx1"/>
                </a:solidFill>
              </a:rPr>
              <a:t>individual</a:t>
            </a:r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9" name="TextBox 27"/>
          <p:cNvSpPr txBox="1"/>
          <p:nvPr/>
        </p:nvSpPr>
        <p:spPr>
          <a:xfrm>
            <a:off x="5616312" y="4524049"/>
            <a:ext cx="792088" cy="23390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algn="ctr"/>
            <a:r>
              <a:rPr lang="en-US" sz="1000" smtClean="0">
                <a:solidFill>
                  <a:schemeClr val="tx1"/>
                </a:solidFill>
              </a:rPr>
              <a:t>joint</a:t>
            </a:r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20" name="TextBox 28"/>
          <p:cNvSpPr txBox="1"/>
          <p:nvPr/>
        </p:nvSpPr>
        <p:spPr>
          <a:xfrm>
            <a:off x="6480408" y="4524049"/>
            <a:ext cx="792088" cy="23390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algn="ctr"/>
            <a:r>
              <a:rPr lang="en-US" sz="1000" smtClean="0">
                <a:solidFill>
                  <a:schemeClr val="tx1"/>
                </a:solidFill>
              </a:rPr>
              <a:t>individual</a:t>
            </a:r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21" name="TextBox 29"/>
          <p:cNvSpPr txBox="1"/>
          <p:nvPr/>
        </p:nvSpPr>
        <p:spPr>
          <a:xfrm>
            <a:off x="7200488" y="4524049"/>
            <a:ext cx="792088" cy="23390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algn="ctr"/>
            <a:r>
              <a:rPr lang="en-US" sz="1000" smtClean="0">
                <a:solidFill>
                  <a:schemeClr val="tx1"/>
                </a:solidFill>
              </a:rPr>
              <a:t>joint</a:t>
            </a:r>
            <a:endParaRPr lang="en-US" sz="1000">
              <a:solidFill>
                <a:schemeClr val="tx1"/>
              </a:solidFill>
            </a:endParaRPr>
          </a:p>
        </p:txBody>
      </p:sp>
      <p:graphicFrame>
        <p:nvGraphicFramePr>
          <p:cNvPr id="26" name="Chart 35"/>
          <p:cNvGraphicFramePr/>
          <p:nvPr>
            <p:extLst>
              <p:ext uri="{D42A27DB-BD31-4B8C-83A1-F6EECF244321}">
                <p14:modId xmlns:p14="http://schemas.microsoft.com/office/powerpoint/2010/main" val="4118713065"/>
              </p:ext>
            </p:extLst>
          </p:nvPr>
        </p:nvGraphicFramePr>
        <p:xfrm>
          <a:off x="1294752" y="2101748"/>
          <a:ext cx="2880000" cy="28152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9" name="TextBox 37"/>
          <p:cNvSpPr txBox="1"/>
          <p:nvPr/>
        </p:nvSpPr>
        <p:spPr>
          <a:xfrm>
            <a:off x="5663256" y="2867556"/>
            <a:ext cx="347472" cy="347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*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1212965" y="1842635"/>
            <a:ext cx="7128792" cy="23390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algn="ctr"/>
            <a:r>
              <a:rPr lang="en-US" sz="1000" b="1" smtClean="0">
                <a:solidFill>
                  <a:schemeClr val="tx1"/>
                </a:solidFill>
              </a:rPr>
              <a:t>VESPER ET AL., 2012: PERFORMANCE</a:t>
            </a:r>
            <a:endParaRPr lang="en-US" sz="10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60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2"/>
          <p:cNvGraphicFramePr/>
          <p:nvPr>
            <p:extLst>
              <p:ext uri="{D42A27DB-BD31-4B8C-83A1-F6EECF244321}">
                <p14:modId xmlns:p14="http://schemas.microsoft.com/office/powerpoint/2010/main" val="254044432"/>
              </p:ext>
            </p:extLst>
          </p:nvPr>
        </p:nvGraphicFramePr>
        <p:xfrm>
          <a:off x="4174109" y="2121373"/>
          <a:ext cx="3960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17"/>
          <p:cNvSpPr txBox="1"/>
          <p:nvPr/>
        </p:nvSpPr>
        <p:spPr>
          <a:xfrm>
            <a:off x="5165901" y="3107816"/>
            <a:ext cx="648072" cy="23390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algn="ctr"/>
            <a:r>
              <a:rPr lang="en-US" sz="1000" smtClean="0">
                <a:solidFill>
                  <a:schemeClr val="tx1"/>
                </a:solidFill>
              </a:rPr>
              <a:t>closer</a:t>
            </a:r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0" name="TextBox 18"/>
          <p:cNvSpPr txBox="1"/>
          <p:nvPr/>
        </p:nvSpPr>
        <p:spPr>
          <a:xfrm>
            <a:off x="6984389" y="3358127"/>
            <a:ext cx="648072" cy="23390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algn="ctr"/>
            <a:r>
              <a:rPr lang="en-US" sz="1000" smtClean="0">
                <a:solidFill>
                  <a:schemeClr val="tx1"/>
                </a:solidFill>
              </a:rPr>
              <a:t>farther</a:t>
            </a:r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1" name="TextBox 19"/>
          <p:cNvSpPr txBox="1"/>
          <p:nvPr/>
        </p:nvSpPr>
        <p:spPr>
          <a:xfrm>
            <a:off x="6768365" y="2175803"/>
            <a:ext cx="1296144" cy="23390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algn="r"/>
            <a:r>
              <a:rPr lang="en-US" sz="1000" smtClean="0">
                <a:solidFill>
                  <a:schemeClr val="tx1"/>
                </a:solidFill>
              </a:rPr>
              <a:t>Distance difference</a:t>
            </a:r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3" name="TextBox 22"/>
          <p:cNvSpPr txBox="1"/>
          <p:nvPr/>
        </p:nvSpPr>
        <p:spPr>
          <a:xfrm>
            <a:off x="1212965" y="1842635"/>
            <a:ext cx="7128792" cy="23390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algn="ctr"/>
            <a:r>
              <a:rPr lang="en-US" sz="1000" b="1" smtClean="0">
                <a:solidFill>
                  <a:schemeClr val="tx1"/>
                </a:solidFill>
              </a:rPr>
              <a:t>EXPERIMENT 1: IMAGERY</a:t>
            </a:r>
            <a:endParaRPr lang="en-US" sz="1000" b="1">
              <a:solidFill>
                <a:schemeClr val="tx1"/>
              </a:solidFill>
            </a:endParaRPr>
          </a:p>
        </p:txBody>
      </p:sp>
      <p:sp>
        <p:nvSpPr>
          <p:cNvPr id="14" name="TextBox 20"/>
          <p:cNvSpPr txBox="1"/>
          <p:nvPr/>
        </p:nvSpPr>
        <p:spPr>
          <a:xfrm>
            <a:off x="4896157" y="4552067"/>
            <a:ext cx="792088" cy="23390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algn="ctr"/>
            <a:r>
              <a:rPr lang="en-US" sz="1000" smtClean="0">
                <a:solidFill>
                  <a:schemeClr val="tx1"/>
                </a:solidFill>
              </a:rPr>
              <a:t>individual</a:t>
            </a:r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5" name="TextBox 23"/>
          <p:cNvSpPr txBox="1"/>
          <p:nvPr/>
        </p:nvSpPr>
        <p:spPr>
          <a:xfrm>
            <a:off x="5616237" y="4552067"/>
            <a:ext cx="792088" cy="23390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algn="ctr"/>
            <a:r>
              <a:rPr lang="en-US" sz="1000" smtClean="0">
                <a:solidFill>
                  <a:schemeClr val="tx1"/>
                </a:solidFill>
              </a:rPr>
              <a:t>joint</a:t>
            </a:r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6" name="TextBox 24"/>
          <p:cNvSpPr txBox="1"/>
          <p:nvPr/>
        </p:nvSpPr>
        <p:spPr>
          <a:xfrm>
            <a:off x="6480333" y="4552067"/>
            <a:ext cx="792088" cy="23390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algn="ctr"/>
            <a:r>
              <a:rPr lang="en-US" sz="1000" smtClean="0">
                <a:solidFill>
                  <a:schemeClr val="tx1"/>
                </a:solidFill>
              </a:rPr>
              <a:t>individual</a:t>
            </a:r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7" name="TextBox 25"/>
          <p:cNvSpPr txBox="1"/>
          <p:nvPr/>
        </p:nvSpPr>
        <p:spPr>
          <a:xfrm>
            <a:off x="7272421" y="4552067"/>
            <a:ext cx="792088" cy="23390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algn="ctr"/>
            <a:r>
              <a:rPr lang="en-US" sz="1000" smtClean="0">
                <a:solidFill>
                  <a:schemeClr val="tx1"/>
                </a:solidFill>
              </a:rPr>
              <a:t>joint</a:t>
            </a:r>
            <a:endParaRPr lang="en-US" sz="1000">
              <a:solidFill>
                <a:schemeClr val="tx1"/>
              </a:solidFill>
            </a:endParaRPr>
          </a:p>
        </p:txBody>
      </p:sp>
      <p:graphicFrame>
        <p:nvGraphicFramePr>
          <p:cNvPr id="27" name="Chart 36"/>
          <p:cNvGraphicFramePr/>
          <p:nvPr>
            <p:extLst>
              <p:ext uri="{D42A27DB-BD31-4B8C-83A1-F6EECF244321}">
                <p14:modId xmlns:p14="http://schemas.microsoft.com/office/powerpoint/2010/main" val="54654834"/>
              </p:ext>
            </p:extLst>
          </p:nvPr>
        </p:nvGraphicFramePr>
        <p:xfrm>
          <a:off x="1284645" y="2121373"/>
          <a:ext cx="2880000" cy="2808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" name="TextBox 30"/>
          <p:cNvSpPr txBox="1"/>
          <p:nvPr/>
        </p:nvSpPr>
        <p:spPr>
          <a:xfrm>
            <a:off x="5673405" y="2865469"/>
            <a:ext cx="347472" cy="347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*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91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1"/>
          <p:cNvGraphicFramePr/>
          <p:nvPr>
            <p:extLst>
              <p:ext uri="{D42A27DB-BD31-4B8C-83A1-F6EECF244321}">
                <p14:modId xmlns:p14="http://schemas.microsoft.com/office/powerpoint/2010/main" val="3778409902"/>
              </p:ext>
            </p:extLst>
          </p:nvPr>
        </p:nvGraphicFramePr>
        <p:xfrm>
          <a:off x="1331640" y="1852035"/>
          <a:ext cx="2880000" cy="28152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3"/>
          <p:cNvGraphicFramePr/>
          <p:nvPr>
            <p:extLst>
              <p:ext uri="{D42A27DB-BD31-4B8C-83A1-F6EECF244321}">
                <p14:modId xmlns:p14="http://schemas.microsoft.com/office/powerpoint/2010/main" val="3135842265"/>
              </p:ext>
            </p:extLst>
          </p:nvPr>
        </p:nvGraphicFramePr>
        <p:xfrm>
          <a:off x="4211960" y="1852035"/>
          <a:ext cx="3960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228072" y="2925302"/>
            <a:ext cx="648072" cy="23390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algn="ctr"/>
            <a:r>
              <a:rPr lang="en-US" sz="1000" smtClean="0">
                <a:solidFill>
                  <a:schemeClr val="tx1"/>
                </a:solidFill>
              </a:rPr>
              <a:t>closer</a:t>
            </a:r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76256" y="3220190"/>
            <a:ext cx="648072" cy="23390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algn="ctr"/>
            <a:r>
              <a:rPr lang="en-US" sz="1000" smtClean="0">
                <a:solidFill>
                  <a:schemeClr val="tx1"/>
                </a:solidFill>
              </a:rPr>
              <a:t>farther</a:t>
            </a:r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32240" y="1996053"/>
            <a:ext cx="1296144" cy="23390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algn="r"/>
            <a:r>
              <a:rPr lang="en-US" sz="1000" smtClean="0">
                <a:solidFill>
                  <a:schemeClr val="tx1"/>
                </a:solidFill>
              </a:rPr>
              <a:t>Distance difference</a:t>
            </a:r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4" name="TextBox 20"/>
          <p:cNvSpPr txBox="1"/>
          <p:nvPr/>
        </p:nvSpPr>
        <p:spPr>
          <a:xfrm>
            <a:off x="1115616" y="1642910"/>
            <a:ext cx="7128792" cy="23390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algn="ctr"/>
            <a:r>
              <a:rPr lang="en-US" sz="1000" b="1" smtClean="0">
                <a:solidFill>
                  <a:schemeClr val="tx1"/>
                </a:solidFill>
              </a:rPr>
              <a:t>EXPEIRMENT 2: DISTANCE</a:t>
            </a:r>
            <a:endParaRPr lang="en-US" sz="1000" b="1">
              <a:solidFill>
                <a:schemeClr val="tx1"/>
              </a:solidFill>
            </a:endParaRPr>
          </a:p>
        </p:txBody>
      </p:sp>
      <p:sp>
        <p:nvSpPr>
          <p:cNvPr id="15" name="TextBox 21"/>
          <p:cNvSpPr txBox="1"/>
          <p:nvPr/>
        </p:nvSpPr>
        <p:spPr>
          <a:xfrm>
            <a:off x="4932040" y="4277009"/>
            <a:ext cx="792088" cy="23390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algn="ctr"/>
            <a:r>
              <a:rPr lang="en-US" sz="1000" smtClean="0">
                <a:solidFill>
                  <a:schemeClr val="tx1"/>
                </a:solidFill>
              </a:rPr>
              <a:t>individual</a:t>
            </a:r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6" name="TextBox 22"/>
          <p:cNvSpPr txBox="1"/>
          <p:nvPr/>
        </p:nvSpPr>
        <p:spPr>
          <a:xfrm>
            <a:off x="5652120" y="4277009"/>
            <a:ext cx="792088" cy="23390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algn="ctr"/>
            <a:r>
              <a:rPr lang="en-US" sz="1000" smtClean="0">
                <a:solidFill>
                  <a:schemeClr val="tx1"/>
                </a:solidFill>
              </a:rPr>
              <a:t>joint</a:t>
            </a:r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7" name="TextBox 23"/>
          <p:cNvSpPr txBox="1"/>
          <p:nvPr/>
        </p:nvSpPr>
        <p:spPr>
          <a:xfrm>
            <a:off x="6516216" y="4277009"/>
            <a:ext cx="792088" cy="23390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algn="ctr"/>
            <a:r>
              <a:rPr lang="en-US" sz="1000" smtClean="0">
                <a:solidFill>
                  <a:schemeClr val="tx1"/>
                </a:solidFill>
              </a:rPr>
              <a:t>individual</a:t>
            </a:r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8" name="TextBox 24"/>
          <p:cNvSpPr txBox="1"/>
          <p:nvPr/>
        </p:nvSpPr>
        <p:spPr>
          <a:xfrm>
            <a:off x="7308304" y="4277009"/>
            <a:ext cx="792088" cy="23390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algn="ctr"/>
            <a:r>
              <a:rPr lang="en-US" sz="1000" smtClean="0">
                <a:solidFill>
                  <a:schemeClr val="tx1"/>
                </a:solidFill>
              </a:rPr>
              <a:t>joint</a:t>
            </a:r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27" name="TextBox 29"/>
          <p:cNvSpPr txBox="1"/>
          <p:nvPr/>
        </p:nvSpPr>
        <p:spPr>
          <a:xfrm>
            <a:off x="5709288" y="2590411"/>
            <a:ext cx="347472" cy="347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*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03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6"/>
          <p:cNvGraphicFramePr/>
          <p:nvPr>
            <p:extLst>
              <p:ext uri="{D42A27DB-BD31-4B8C-83A1-F6EECF244321}">
                <p14:modId xmlns:p14="http://schemas.microsoft.com/office/powerpoint/2010/main" val="3484256260"/>
              </p:ext>
            </p:extLst>
          </p:nvPr>
        </p:nvGraphicFramePr>
        <p:xfrm>
          <a:off x="1549400" y="1851296"/>
          <a:ext cx="2880000" cy="281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99269704"/>
              </p:ext>
            </p:extLst>
          </p:nvPr>
        </p:nvGraphicFramePr>
        <p:xfrm>
          <a:off x="4435160" y="1843296"/>
          <a:ext cx="3960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10"/>
          <p:cNvSpPr txBox="1"/>
          <p:nvPr/>
        </p:nvSpPr>
        <p:spPr>
          <a:xfrm>
            <a:off x="5572432" y="2860554"/>
            <a:ext cx="648072" cy="23390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algn="ctr"/>
            <a:r>
              <a:rPr lang="en-US" sz="1000" smtClean="0">
                <a:solidFill>
                  <a:schemeClr val="tx1"/>
                </a:solidFill>
              </a:rPr>
              <a:t>closer</a:t>
            </a:r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7099456" y="2995426"/>
            <a:ext cx="648072" cy="23390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algn="ctr"/>
            <a:r>
              <a:rPr lang="en-US" sz="1000" smtClean="0">
                <a:solidFill>
                  <a:schemeClr val="tx1"/>
                </a:solidFill>
              </a:rPr>
              <a:t>farther</a:t>
            </a:r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8" name="TextBox 12"/>
          <p:cNvSpPr txBox="1"/>
          <p:nvPr/>
        </p:nvSpPr>
        <p:spPr>
          <a:xfrm>
            <a:off x="6955440" y="1987314"/>
            <a:ext cx="1296144" cy="23390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algn="r"/>
            <a:r>
              <a:rPr lang="en-US" sz="1000" smtClean="0">
                <a:solidFill>
                  <a:schemeClr val="tx1"/>
                </a:solidFill>
              </a:rPr>
              <a:t>ID difference</a:t>
            </a:r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9" name="TextBox 25"/>
          <p:cNvSpPr txBox="1"/>
          <p:nvPr/>
        </p:nvSpPr>
        <p:spPr>
          <a:xfrm>
            <a:off x="5154800" y="4275165"/>
            <a:ext cx="792088" cy="23390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algn="ctr"/>
            <a:r>
              <a:rPr lang="en-US" sz="1000" smtClean="0">
                <a:solidFill>
                  <a:schemeClr val="tx1"/>
                </a:solidFill>
              </a:rPr>
              <a:t>individual</a:t>
            </a:r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0" name="TextBox 26"/>
          <p:cNvSpPr txBox="1"/>
          <p:nvPr/>
        </p:nvSpPr>
        <p:spPr>
          <a:xfrm>
            <a:off x="5874880" y="4275165"/>
            <a:ext cx="792088" cy="23390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algn="ctr"/>
            <a:r>
              <a:rPr lang="en-US" sz="1000" smtClean="0">
                <a:solidFill>
                  <a:schemeClr val="tx1"/>
                </a:solidFill>
              </a:rPr>
              <a:t>joint</a:t>
            </a:r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6738976" y="4275165"/>
            <a:ext cx="792088" cy="23390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algn="ctr"/>
            <a:r>
              <a:rPr lang="en-US" sz="1000" smtClean="0">
                <a:solidFill>
                  <a:schemeClr val="tx1"/>
                </a:solidFill>
              </a:rPr>
              <a:t>individual</a:t>
            </a:r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2" name="TextBox 28"/>
          <p:cNvSpPr txBox="1"/>
          <p:nvPr/>
        </p:nvSpPr>
        <p:spPr>
          <a:xfrm>
            <a:off x="7459056" y="4275165"/>
            <a:ext cx="792088" cy="23390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algn="ctr"/>
            <a:r>
              <a:rPr lang="en-US" sz="1000" smtClean="0">
                <a:solidFill>
                  <a:schemeClr val="tx1"/>
                </a:solidFill>
              </a:rPr>
              <a:t>joint</a:t>
            </a:r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5" name="TextBox 30"/>
          <p:cNvSpPr txBox="1"/>
          <p:nvPr/>
        </p:nvSpPr>
        <p:spPr>
          <a:xfrm>
            <a:off x="1338816" y="1615803"/>
            <a:ext cx="7128792" cy="233902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algn="ctr"/>
            <a:r>
              <a:rPr lang="en-US" sz="1000" b="1" smtClean="0">
                <a:solidFill>
                  <a:schemeClr val="tx1"/>
                </a:solidFill>
              </a:rPr>
              <a:t>EXPERIMENT 2: INDEX OF DIFFICULTY</a:t>
            </a:r>
          </a:p>
        </p:txBody>
      </p:sp>
    </p:spTree>
    <p:extLst>
      <p:ext uri="{BB962C8B-B14F-4D97-AF65-F5344CB8AC3E}">
        <p14:creationId xmlns:p14="http://schemas.microsoft.com/office/powerpoint/2010/main" val="33700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Imagery task manipulating both distance and index of difficulty (ID)</a:t>
            </a:r>
          </a:p>
          <a:p>
            <a:endParaRPr lang="de-DE" smtClean="0"/>
          </a:p>
          <a:p>
            <a:endParaRPr lang="de-DE" smtClean="0"/>
          </a:p>
          <a:p>
            <a:endParaRPr lang="de-DE" smtClean="0"/>
          </a:p>
          <a:p>
            <a:endParaRPr lang="de-DE" smtClean="0"/>
          </a:p>
          <a:p>
            <a:endParaRPr lang="de-DE" smtClean="0"/>
          </a:p>
          <a:p>
            <a:endParaRPr lang="de-DE" smtClean="0"/>
          </a:p>
          <a:p>
            <a:endParaRPr lang="de-DE" smtClean="0"/>
          </a:p>
          <a:p>
            <a:endParaRPr lang="de-DE" smtClean="0"/>
          </a:p>
          <a:p>
            <a:endParaRPr lang="de-DE" smtClean="0"/>
          </a:p>
          <a:p>
            <a:endParaRPr lang="de-DE" smtClean="0"/>
          </a:p>
          <a:p>
            <a:endParaRPr lang="de-DE" smtClean="0"/>
          </a:p>
          <a:p>
            <a:endParaRPr lang="de-DE" smtClean="0"/>
          </a:p>
          <a:p>
            <a:endParaRPr lang="de-DE" smtClean="0"/>
          </a:p>
          <a:p>
            <a:endParaRPr lang="en-US"/>
          </a:p>
        </p:txBody>
      </p:sp>
      <p:pic>
        <p:nvPicPr>
          <p:cNvPr id="4" name="Picture 3" descr="Conditions.jpg"/>
          <p:cNvPicPr>
            <a:picLocks noChangeAspect="1"/>
          </p:cNvPicPr>
          <p:nvPr/>
        </p:nvPicPr>
        <p:blipFill>
          <a:blip r:embed="rId2">
            <a:grayscl/>
            <a:lum bright="10000"/>
          </a:blip>
          <a:stretch>
            <a:fillRect/>
          </a:stretch>
        </p:blipFill>
        <p:spPr>
          <a:xfrm>
            <a:off x="2843808" y="2204864"/>
            <a:ext cx="5832648" cy="3386981"/>
          </a:xfrm>
          <a:prstGeom prst="rect">
            <a:avLst/>
          </a:prstGeom>
        </p:spPr>
      </p:pic>
      <p:graphicFrame>
        <p:nvGraphicFramePr>
          <p:cNvPr id="5" name="Tabelle 4"/>
          <p:cNvGraphicFramePr>
            <a:graphicFrameLocks noGrp="1"/>
          </p:cNvGraphicFramePr>
          <p:nvPr/>
        </p:nvGraphicFramePr>
        <p:xfrm>
          <a:off x="539552" y="3140968"/>
          <a:ext cx="2039888" cy="1520190"/>
        </p:xfrm>
        <a:graphic>
          <a:graphicData uri="http://schemas.openxmlformats.org/drawingml/2006/table">
            <a:tbl>
              <a:tblPr/>
              <a:tblGrid>
                <a:gridCol w="509972"/>
                <a:gridCol w="509972"/>
                <a:gridCol w="509972"/>
                <a:gridCol w="509972"/>
              </a:tblGrid>
              <a:tr h="240027">
                <a:tc>
                  <a:txBody>
                    <a:bodyPr/>
                    <a:lstStyle/>
                    <a:p>
                      <a:pPr algn="ctr" fontAlgn="b"/>
                      <a:endParaRPr lang="de-DE" sz="1600" b="0" i="0" u="none" strike="noStrike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 b="0" i="0" u="none" strike="noStrike">
                          <a:solidFill>
                            <a:schemeClr val="tx1"/>
                          </a:solidFill>
                          <a:latin typeface="+mn-lt"/>
                        </a:rPr>
                        <a:t>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 b="0" i="0" u="none" strike="noStrike">
                          <a:solidFill>
                            <a:schemeClr val="tx1"/>
                          </a:solidFill>
                          <a:latin typeface="+mn-lt"/>
                        </a:rPr>
                        <a:t>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 b="0" i="0" u="none" strike="noStrike">
                          <a:solidFill>
                            <a:schemeClr val="tx1"/>
                          </a:solidFill>
                          <a:latin typeface="+mn-lt"/>
                        </a:rPr>
                        <a:t>140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02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 b="0" i="0" u="none" strike="noStrike" smtClean="0">
                          <a:solidFill>
                            <a:schemeClr val="tx1"/>
                          </a:solidFill>
                          <a:latin typeface="+mn-lt"/>
                        </a:rPr>
                        <a:t>3.5</a:t>
                      </a:r>
                      <a:endParaRPr lang="de-DE" sz="1600" b="0" i="0" u="none" strike="noStrike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 b="0" i="0" u="none" strike="noStrike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600" b="0" i="0" u="none" strike="noStrike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600" b="0" i="0" u="none" strike="noStrike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4002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 b="0" i="0" u="none" strike="noStrike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 b="0" i="0" u="none" strike="noStrike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 b="0" i="0" u="none" strike="noStrike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600" b="0" i="0" u="none" strike="noStrike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002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 b="0" i="0" u="none" strike="noStrike">
                          <a:solidFill>
                            <a:schemeClr val="tx1"/>
                          </a:solidFill>
                          <a:latin typeface="+mn-lt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 b="0" i="0" u="none" strike="noStrike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A42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 b="0" i="0" u="none" strike="noStrike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 b="0" i="0" u="none" strike="noStrike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</a:tr>
              <a:tr h="24002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 b="0" i="0" u="none" strike="noStrike">
                          <a:solidFill>
                            <a:schemeClr val="tx1"/>
                          </a:solidFill>
                          <a:latin typeface="+mn-lt"/>
                        </a:rPr>
                        <a:t>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600" b="0" i="0" u="none" strike="noStrike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 b="0" i="0" u="none" strike="noStrike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A42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 b="0" i="0" u="none" strike="noStrike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</a:tr>
              <a:tr h="240027"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 b="0" i="0" u="none" strike="noStrike">
                          <a:solidFill>
                            <a:schemeClr val="tx1"/>
                          </a:solidFill>
                          <a:latin typeface="+mn-lt"/>
                        </a:rPr>
                        <a:t>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600" b="0" i="0" u="none" strike="noStrike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600" b="0" i="0" u="none" strike="noStrike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 b="0" i="0" u="none" strike="noStrike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A42C"/>
                    </a:solidFill>
                  </a:tcPr>
                </a:tc>
              </a:tr>
            </a:tbl>
          </a:graphicData>
        </a:graphic>
      </p:graphicFrame>
      <p:sp>
        <p:nvSpPr>
          <p:cNvPr id="14" name="Textfeld 13"/>
          <p:cNvSpPr txBox="1"/>
          <p:nvPr/>
        </p:nvSpPr>
        <p:spPr>
          <a:xfrm>
            <a:off x="1619672" y="2780928"/>
            <a:ext cx="360040" cy="31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>
                <a:solidFill>
                  <a:schemeClr val="tx1"/>
                </a:solidFill>
              </a:rPr>
              <a:t>D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251520" y="3861048"/>
            <a:ext cx="360040" cy="31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>
                <a:solidFill>
                  <a:schemeClr val="tx1"/>
                </a:solidFill>
              </a:rPr>
              <a:t>W</a:t>
            </a:r>
            <a:endParaRPr lang="en-US" sz="1600">
              <a:solidFill>
                <a:schemeClr val="tx1"/>
              </a:solidFill>
            </a:endParaRPr>
          </a:p>
        </p:txBody>
      </p:sp>
      <p:grpSp>
        <p:nvGrpSpPr>
          <p:cNvPr id="36" name="Gruppieren 35"/>
          <p:cNvGrpSpPr/>
          <p:nvPr/>
        </p:nvGrpSpPr>
        <p:grpSpPr>
          <a:xfrm>
            <a:off x="2987824" y="2420888"/>
            <a:ext cx="576064" cy="720080"/>
            <a:chOff x="2987824" y="2420888"/>
            <a:chExt cx="576064" cy="720080"/>
          </a:xfrm>
        </p:grpSpPr>
        <p:cxnSp>
          <p:nvCxnSpPr>
            <p:cNvPr id="9" name="Gerade Verbindung mit Pfeil 8"/>
            <p:cNvCxnSpPr/>
            <p:nvPr/>
          </p:nvCxnSpPr>
          <p:spPr bwMode="auto">
            <a:xfrm>
              <a:off x="2987824" y="3140968"/>
              <a:ext cx="432048" cy="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6BA42C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2" name="Gerade Verbindung mit Pfeil 21"/>
            <p:cNvCxnSpPr/>
            <p:nvPr/>
          </p:nvCxnSpPr>
          <p:spPr bwMode="auto">
            <a:xfrm>
              <a:off x="3059832" y="2780928"/>
              <a:ext cx="432048" cy="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8" name="Gerade Verbindung mit Pfeil 27"/>
            <p:cNvCxnSpPr/>
            <p:nvPr/>
          </p:nvCxnSpPr>
          <p:spPr bwMode="auto">
            <a:xfrm>
              <a:off x="3131840" y="2420888"/>
              <a:ext cx="432048" cy="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37" name="Gruppieren 36"/>
          <p:cNvGrpSpPr/>
          <p:nvPr/>
        </p:nvGrpSpPr>
        <p:grpSpPr>
          <a:xfrm>
            <a:off x="4932040" y="2420888"/>
            <a:ext cx="576064" cy="720080"/>
            <a:chOff x="4932040" y="2420888"/>
            <a:chExt cx="576064" cy="720080"/>
          </a:xfrm>
        </p:grpSpPr>
        <p:cxnSp>
          <p:nvCxnSpPr>
            <p:cNvPr id="11" name="Gerade Verbindung mit Pfeil 10"/>
            <p:cNvCxnSpPr/>
            <p:nvPr/>
          </p:nvCxnSpPr>
          <p:spPr bwMode="auto">
            <a:xfrm>
              <a:off x="4932040" y="3140968"/>
              <a:ext cx="432048" cy="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4" name="Gerade Verbindung mit Pfeil 23"/>
            <p:cNvCxnSpPr/>
            <p:nvPr/>
          </p:nvCxnSpPr>
          <p:spPr bwMode="auto">
            <a:xfrm>
              <a:off x="5004048" y="2780928"/>
              <a:ext cx="432048" cy="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0" name="Gerade Verbindung mit Pfeil 29"/>
            <p:cNvCxnSpPr/>
            <p:nvPr/>
          </p:nvCxnSpPr>
          <p:spPr bwMode="auto">
            <a:xfrm>
              <a:off x="5076056" y="2420888"/>
              <a:ext cx="432048" cy="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6BA42C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38" name="Gruppieren 37"/>
          <p:cNvGrpSpPr/>
          <p:nvPr/>
        </p:nvGrpSpPr>
        <p:grpSpPr>
          <a:xfrm>
            <a:off x="2915816" y="2348880"/>
            <a:ext cx="4608512" cy="2520280"/>
            <a:chOff x="2915816" y="2348880"/>
            <a:chExt cx="4608512" cy="2520280"/>
          </a:xfrm>
        </p:grpSpPr>
        <p:cxnSp>
          <p:nvCxnSpPr>
            <p:cNvPr id="7" name="Gerade Verbindung mit Pfeil 6"/>
            <p:cNvCxnSpPr/>
            <p:nvPr/>
          </p:nvCxnSpPr>
          <p:spPr bwMode="auto">
            <a:xfrm>
              <a:off x="2915816" y="4869160"/>
              <a:ext cx="432048" cy="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6BA42C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0" name="Gerade Verbindung mit Pfeil 9"/>
            <p:cNvCxnSpPr/>
            <p:nvPr/>
          </p:nvCxnSpPr>
          <p:spPr bwMode="auto">
            <a:xfrm>
              <a:off x="4932040" y="4869160"/>
              <a:ext cx="432048" cy="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2" name="Gerade Verbindung mit Pfeil 11"/>
            <p:cNvCxnSpPr/>
            <p:nvPr/>
          </p:nvCxnSpPr>
          <p:spPr bwMode="auto">
            <a:xfrm>
              <a:off x="6948264" y="4869160"/>
              <a:ext cx="432048" cy="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3" name="Gerade Verbindung mit Pfeil 12"/>
            <p:cNvCxnSpPr/>
            <p:nvPr/>
          </p:nvCxnSpPr>
          <p:spPr bwMode="auto">
            <a:xfrm>
              <a:off x="6948264" y="3068960"/>
              <a:ext cx="432048" cy="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1" name="Gerade Verbindung mit Pfeil 20"/>
            <p:cNvCxnSpPr/>
            <p:nvPr/>
          </p:nvCxnSpPr>
          <p:spPr bwMode="auto">
            <a:xfrm>
              <a:off x="2987824" y="4509120"/>
              <a:ext cx="432048" cy="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3" name="Gerade Verbindung mit Pfeil 22"/>
            <p:cNvCxnSpPr/>
            <p:nvPr/>
          </p:nvCxnSpPr>
          <p:spPr bwMode="auto">
            <a:xfrm>
              <a:off x="5004048" y="4509120"/>
              <a:ext cx="432048" cy="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6BA42C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5" name="Gerade Verbindung mit Pfeil 24"/>
            <p:cNvCxnSpPr/>
            <p:nvPr/>
          </p:nvCxnSpPr>
          <p:spPr bwMode="auto">
            <a:xfrm>
              <a:off x="7020272" y="4509120"/>
              <a:ext cx="432048" cy="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6" name="Gerade Verbindung mit Pfeil 25"/>
            <p:cNvCxnSpPr/>
            <p:nvPr/>
          </p:nvCxnSpPr>
          <p:spPr bwMode="auto">
            <a:xfrm>
              <a:off x="7020272" y="2708920"/>
              <a:ext cx="432048" cy="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6BA42C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7" name="Gerade Verbindung mit Pfeil 26"/>
            <p:cNvCxnSpPr/>
            <p:nvPr/>
          </p:nvCxnSpPr>
          <p:spPr bwMode="auto">
            <a:xfrm>
              <a:off x="3059832" y="4149080"/>
              <a:ext cx="432048" cy="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9" name="Gerade Verbindung mit Pfeil 28"/>
            <p:cNvCxnSpPr/>
            <p:nvPr/>
          </p:nvCxnSpPr>
          <p:spPr bwMode="auto">
            <a:xfrm>
              <a:off x="5076056" y="4149080"/>
              <a:ext cx="432048" cy="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1" name="Gerade Verbindung mit Pfeil 30"/>
            <p:cNvCxnSpPr/>
            <p:nvPr/>
          </p:nvCxnSpPr>
          <p:spPr bwMode="auto">
            <a:xfrm>
              <a:off x="7092280" y="4149080"/>
              <a:ext cx="432048" cy="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6BA42C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2" name="Gerade Verbindung mit Pfeil 31"/>
            <p:cNvCxnSpPr/>
            <p:nvPr/>
          </p:nvCxnSpPr>
          <p:spPr bwMode="auto">
            <a:xfrm>
              <a:off x="7092280" y="2348880"/>
              <a:ext cx="432048" cy="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figure5"/>
          <p:cNvPicPr>
            <a:picLocks noChangeAspect="1" noChangeArrowheads="1"/>
          </p:cNvPicPr>
          <p:nvPr/>
        </p:nvPicPr>
        <p:blipFill>
          <a:blip r:embed="rId2"/>
          <a:srcRect t="35808"/>
          <a:stretch>
            <a:fillRect/>
          </a:stretch>
        </p:blipFill>
        <p:spPr bwMode="auto">
          <a:xfrm>
            <a:off x="1115616" y="1196752"/>
            <a:ext cx="7096359" cy="501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mtClean="0"/>
              <a:t>Results: Coordination performance</a:t>
            </a:r>
            <a:endParaRPr lang="en-US" dirty="0"/>
          </a:p>
        </p:txBody>
      </p:sp>
      <p:pic>
        <p:nvPicPr>
          <p:cNvPr id="6146" name="Picture 4" descr="figure7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1640" y="2132856"/>
            <a:ext cx="6480720" cy="3388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05" t="18150" r="12508" b="39297"/>
          <a:stretch/>
        </p:blipFill>
        <p:spPr>
          <a:xfrm>
            <a:off x="523311" y="3861047"/>
            <a:ext cx="843935" cy="9112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Imagery of Joint Action?</a:t>
            </a:r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5" y="1196752"/>
            <a:ext cx="2397541" cy="1800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628800"/>
            <a:ext cx="2700000" cy="1800000"/>
          </a:xfrm>
          <a:prstGeom prst="rect">
            <a:avLst/>
          </a:prstGeom>
        </p:spPr>
      </p:pic>
      <p:sp>
        <p:nvSpPr>
          <p:cNvPr id="7" name="Cloud Callout 290"/>
          <p:cNvSpPr/>
          <p:nvPr/>
        </p:nvSpPr>
        <p:spPr>
          <a:xfrm flipH="1">
            <a:off x="912315" y="764704"/>
            <a:ext cx="2807925" cy="2866552"/>
          </a:xfrm>
          <a:prstGeom prst="cloudCallout">
            <a:avLst>
              <a:gd name="adj1" fmla="val 45312"/>
              <a:gd name="adj2" fmla="val 61303"/>
            </a:avLst>
          </a:prstGeom>
          <a:noFill/>
          <a:ln w="12700"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81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008" tIns="32004" rIns="64008" bIns="32004" rtlCol="0" anchor="ctr"/>
          <a:lstStyle/>
          <a:p>
            <a:pPr algn="ctr"/>
            <a:endParaRPr lang="en-US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9" t="26522" r="44666" b="46570"/>
          <a:stretch/>
        </p:blipFill>
        <p:spPr>
          <a:xfrm>
            <a:off x="4267199" y="2812869"/>
            <a:ext cx="759409" cy="818387"/>
          </a:xfrm>
          <a:prstGeom prst="rect">
            <a:avLst/>
          </a:prstGeom>
        </p:spPr>
      </p:pic>
      <p:sp>
        <p:nvSpPr>
          <p:cNvPr id="15" name="Cloud Callout 290"/>
          <p:cNvSpPr/>
          <p:nvPr/>
        </p:nvSpPr>
        <p:spPr>
          <a:xfrm flipH="1">
            <a:off x="5238115" y="908720"/>
            <a:ext cx="3150307" cy="2896530"/>
          </a:xfrm>
          <a:prstGeom prst="cloudCallout">
            <a:avLst>
              <a:gd name="adj1" fmla="val 61966"/>
              <a:gd name="adj2" fmla="val 20370"/>
            </a:avLst>
          </a:prstGeom>
          <a:noFill/>
          <a:ln w="12700"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81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008" tIns="32004" rIns="64008" bIns="32004" rtlCol="0" anchor="ctr"/>
          <a:lstStyle/>
          <a:p>
            <a:pPr algn="ctr"/>
            <a:endParaRPr lang="en-US"/>
          </a:p>
        </p:txBody>
      </p:sp>
      <p:pic>
        <p:nvPicPr>
          <p:cNvPr id="20" name="Grafik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446" y="4154406"/>
            <a:ext cx="2704327" cy="180000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4" t="20003" r="56018" b="44359"/>
          <a:stretch/>
        </p:blipFill>
        <p:spPr>
          <a:xfrm>
            <a:off x="2314385" y="5287705"/>
            <a:ext cx="973400" cy="814806"/>
          </a:xfrm>
          <a:prstGeom prst="rect">
            <a:avLst/>
          </a:prstGeom>
        </p:spPr>
      </p:pic>
      <p:sp>
        <p:nvSpPr>
          <p:cNvPr id="16" name="Cloud Callout 290"/>
          <p:cNvSpPr/>
          <p:nvPr/>
        </p:nvSpPr>
        <p:spPr>
          <a:xfrm flipH="1">
            <a:off x="3662749" y="3861047"/>
            <a:ext cx="2807925" cy="2448273"/>
          </a:xfrm>
          <a:prstGeom prst="cloudCallout">
            <a:avLst>
              <a:gd name="adj1" fmla="val 63759"/>
              <a:gd name="adj2" fmla="val 15429"/>
            </a:avLst>
          </a:prstGeom>
          <a:noFill/>
          <a:ln w="12700"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81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008" tIns="32004" rIns="64008" bIns="32004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25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Action Simulation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de-DE" smtClean="0"/>
              <a:t>Why is this interesting? </a:t>
            </a:r>
          </a:p>
          <a:p>
            <a:pPr marL="0" indent="0"/>
            <a:endParaRPr lang="de-DE" smtClean="0"/>
          </a:p>
          <a:p>
            <a:pPr marL="0" indent="0"/>
            <a:endParaRPr lang="de-DE" smtClean="0"/>
          </a:p>
        </p:txBody>
      </p:sp>
      <p:grpSp>
        <p:nvGrpSpPr>
          <p:cNvPr id="22" name="Gruppieren 21"/>
          <p:cNvGrpSpPr/>
          <p:nvPr/>
        </p:nvGrpSpPr>
        <p:grpSpPr>
          <a:xfrm>
            <a:off x="3707904" y="2071180"/>
            <a:ext cx="5256584" cy="1285812"/>
            <a:chOff x="945897" y="3318574"/>
            <a:chExt cx="6376839" cy="1569867"/>
          </a:xfrm>
        </p:grpSpPr>
        <p:sp>
          <p:nvSpPr>
            <p:cNvPr id="23" name="Textfeld 22"/>
            <p:cNvSpPr txBox="1"/>
            <p:nvPr/>
          </p:nvSpPr>
          <p:spPr>
            <a:xfrm>
              <a:off x="1120779" y="3850626"/>
              <a:ext cx="1572197" cy="3893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smtClean="0">
                  <a:solidFill>
                    <a:schemeClr val="tx1"/>
                  </a:solidFill>
                </a:rPr>
                <a:t>execution</a:t>
              </a:r>
              <a:endParaRPr lang="de-DE" sz="1600">
                <a:solidFill>
                  <a:schemeClr val="tx1"/>
                </a:solidFill>
              </a:endParaRPr>
            </a:p>
          </p:txBody>
        </p:sp>
        <p:sp>
          <p:nvSpPr>
            <p:cNvPr id="24" name="Textfeld 23"/>
            <p:cNvSpPr txBox="1"/>
            <p:nvPr/>
          </p:nvSpPr>
          <p:spPr>
            <a:xfrm>
              <a:off x="3308612" y="3850626"/>
              <a:ext cx="3839416" cy="3893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smtClean="0">
                  <a:solidFill>
                    <a:schemeClr val="tx1"/>
                  </a:solidFill>
                </a:rPr>
                <a:t>actual sensorimotor outcome</a:t>
              </a:r>
              <a:endParaRPr lang="de-DE" sz="1600">
                <a:solidFill>
                  <a:schemeClr val="tx1"/>
                </a:solidFill>
              </a:endParaRPr>
            </a:p>
          </p:txBody>
        </p:sp>
        <p:sp>
          <p:nvSpPr>
            <p:cNvPr id="25" name="Textfeld 24"/>
            <p:cNvSpPr txBox="1"/>
            <p:nvPr/>
          </p:nvSpPr>
          <p:spPr>
            <a:xfrm>
              <a:off x="1120780" y="4411211"/>
              <a:ext cx="1572197" cy="3893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smtClean="0">
                  <a:solidFill>
                    <a:schemeClr val="tx1"/>
                  </a:solidFill>
                </a:rPr>
                <a:t>simulation</a:t>
              </a:r>
              <a:endParaRPr lang="de-DE" sz="1600">
                <a:solidFill>
                  <a:schemeClr val="tx1"/>
                </a:solidFill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3302298" y="4373560"/>
              <a:ext cx="3845730" cy="3893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smtClean="0">
                  <a:solidFill>
                    <a:schemeClr val="tx1"/>
                  </a:solidFill>
                </a:rPr>
                <a:t>predicted sensorimotor outcome</a:t>
              </a:r>
              <a:endParaRPr lang="de-DE" sz="1600">
                <a:solidFill>
                  <a:schemeClr val="tx1"/>
                </a:solidFill>
              </a:endParaRPr>
            </a:p>
          </p:txBody>
        </p:sp>
        <p:cxnSp>
          <p:nvCxnSpPr>
            <p:cNvPr id="27" name="Gerade Verbindung mit Pfeil 26"/>
            <p:cNvCxnSpPr/>
            <p:nvPr/>
          </p:nvCxnSpPr>
          <p:spPr bwMode="auto">
            <a:xfrm>
              <a:off x="2816657" y="4024450"/>
              <a:ext cx="313089" cy="3967"/>
            </a:xfrm>
            <a:prstGeom prst="straightConnector1">
              <a:avLst/>
            </a:prstGeom>
            <a:solidFill>
              <a:srgbClr val="00B8FF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8" name="Gerade Verbindung mit Pfeil 27"/>
            <p:cNvCxnSpPr/>
            <p:nvPr/>
          </p:nvCxnSpPr>
          <p:spPr bwMode="auto">
            <a:xfrm>
              <a:off x="2816657" y="4583075"/>
              <a:ext cx="313089" cy="3967"/>
            </a:xfrm>
            <a:prstGeom prst="straightConnector1">
              <a:avLst/>
            </a:prstGeom>
            <a:solidFill>
              <a:srgbClr val="00B8FF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9" name="Abgerundetes Rechteck 28"/>
            <p:cNvSpPr/>
            <p:nvPr/>
          </p:nvSpPr>
          <p:spPr bwMode="auto">
            <a:xfrm>
              <a:off x="945897" y="3707887"/>
              <a:ext cx="6376839" cy="1180554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92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16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0" name="Textfeld 29"/>
            <p:cNvSpPr txBox="1"/>
            <p:nvPr/>
          </p:nvSpPr>
          <p:spPr>
            <a:xfrm>
              <a:off x="979967" y="3318574"/>
              <a:ext cx="6342769" cy="38931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>
              <a:spAutoFit/>
            </a:bodyPr>
            <a:lstStyle/>
            <a:p>
              <a:r>
                <a:rPr lang="de-DE" sz="1600" smtClean="0">
                  <a:solidFill>
                    <a:schemeClr val="tx1"/>
                  </a:solidFill>
                </a:rPr>
                <a:t>SELF</a:t>
              </a:r>
              <a:endParaRPr lang="de-DE" sz="1600">
                <a:solidFill>
                  <a:schemeClr val="tx1"/>
                </a:solidFill>
              </a:endParaRPr>
            </a:p>
          </p:txBody>
        </p:sp>
      </p:grpSp>
      <p:pic>
        <p:nvPicPr>
          <p:cNvPr id="59" name="Grafik 5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2" t="56706" r="48445"/>
          <a:stretch/>
        </p:blipFill>
        <p:spPr>
          <a:xfrm>
            <a:off x="1763688" y="2204864"/>
            <a:ext cx="1137670" cy="142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89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Action Simulation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de-DE" smtClean="0"/>
              <a:t>Why is this interesting? </a:t>
            </a:r>
          </a:p>
          <a:p>
            <a:pPr marL="342900" indent="-342900">
              <a:lnSpc>
                <a:spcPct val="100000"/>
              </a:lnSpc>
              <a:buClr>
                <a:srgbClr val="BE311A"/>
              </a:buClr>
              <a:buFont typeface="Arial" charset="0"/>
              <a:buAutoNum type="arabicPeriod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de-DE" smtClean="0">
              <a:solidFill>
                <a:schemeClr val="tx1"/>
              </a:solidFill>
            </a:endParaRPr>
          </a:p>
          <a:p>
            <a:pPr marL="0" indent="0"/>
            <a:endParaRPr lang="de-DE" smtClean="0"/>
          </a:p>
          <a:p>
            <a:pPr marL="0" indent="0"/>
            <a:endParaRPr lang="de-DE" smtClean="0"/>
          </a:p>
        </p:txBody>
      </p:sp>
      <p:grpSp>
        <p:nvGrpSpPr>
          <p:cNvPr id="22" name="Gruppieren 21"/>
          <p:cNvGrpSpPr/>
          <p:nvPr/>
        </p:nvGrpSpPr>
        <p:grpSpPr>
          <a:xfrm>
            <a:off x="3707904" y="2071180"/>
            <a:ext cx="5256584" cy="1285812"/>
            <a:chOff x="945897" y="3318574"/>
            <a:chExt cx="6376839" cy="1569867"/>
          </a:xfrm>
        </p:grpSpPr>
        <p:sp>
          <p:nvSpPr>
            <p:cNvPr id="25" name="Textfeld 24"/>
            <p:cNvSpPr txBox="1"/>
            <p:nvPr/>
          </p:nvSpPr>
          <p:spPr>
            <a:xfrm>
              <a:off x="1120780" y="4411211"/>
              <a:ext cx="1572197" cy="3893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smtClean="0">
                  <a:solidFill>
                    <a:schemeClr val="tx1"/>
                  </a:solidFill>
                </a:rPr>
                <a:t>simulation</a:t>
              </a:r>
              <a:endParaRPr lang="de-DE" sz="1600">
                <a:solidFill>
                  <a:schemeClr val="tx1"/>
                </a:solidFill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3302298" y="4373560"/>
              <a:ext cx="3845730" cy="3893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smtClean="0">
                  <a:solidFill>
                    <a:schemeClr val="tx1"/>
                  </a:solidFill>
                </a:rPr>
                <a:t>predicted sensorimotor outcome</a:t>
              </a:r>
              <a:endParaRPr lang="de-DE" sz="1600">
                <a:solidFill>
                  <a:schemeClr val="tx1"/>
                </a:solidFill>
              </a:endParaRPr>
            </a:p>
          </p:txBody>
        </p:sp>
        <p:cxnSp>
          <p:nvCxnSpPr>
            <p:cNvPr id="28" name="Gerade Verbindung mit Pfeil 27"/>
            <p:cNvCxnSpPr/>
            <p:nvPr/>
          </p:nvCxnSpPr>
          <p:spPr bwMode="auto">
            <a:xfrm>
              <a:off x="2816657" y="4583075"/>
              <a:ext cx="313089" cy="3967"/>
            </a:xfrm>
            <a:prstGeom prst="straightConnector1">
              <a:avLst/>
            </a:prstGeom>
            <a:solidFill>
              <a:srgbClr val="00B8FF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9" name="Abgerundetes Rechteck 28"/>
            <p:cNvSpPr/>
            <p:nvPr/>
          </p:nvSpPr>
          <p:spPr bwMode="auto">
            <a:xfrm>
              <a:off x="945897" y="3707887"/>
              <a:ext cx="6376839" cy="1180554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92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16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0" name="Textfeld 29"/>
            <p:cNvSpPr txBox="1"/>
            <p:nvPr/>
          </p:nvSpPr>
          <p:spPr>
            <a:xfrm>
              <a:off x="979967" y="3318574"/>
              <a:ext cx="6342769" cy="38931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>
              <a:spAutoFit/>
            </a:bodyPr>
            <a:lstStyle/>
            <a:p>
              <a:r>
                <a:rPr lang="de-DE" sz="1600" smtClean="0">
                  <a:solidFill>
                    <a:schemeClr val="tx1"/>
                  </a:solidFill>
                </a:rPr>
                <a:t>SELF</a:t>
              </a:r>
              <a:endParaRPr lang="de-DE" sz="1600">
                <a:solidFill>
                  <a:schemeClr val="tx1"/>
                </a:solidFill>
              </a:endParaRPr>
            </a:p>
          </p:txBody>
        </p:sp>
      </p:grpSp>
      <p:pic>
        <p:nvPicPr>
          <p:cNvPr id="58" name="Grafik 5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4" t="20003" r="56018" b="44359"/>
          <a:stretch/>
        </p:blipFill>
        <p:spPr>
          <a:xfrm>
            <a:off x="556583" y="3041073"/>
            <a:ext cx="1057402" cy="873774"/>
          </a:xfrm>
          <a:prstGeom prst="rect">
            <a:avLst/>
          </a:prstGeom>
        </p:spPr>
      </p:pic>
      <p:pic>
        <p:nvPicPr>
          <p:cNvPr id="59" name="Grafik 5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2" t="56706" r="48445"/>
          <a:stretch/>
        </p:blipFill>
        <p:spPr>
          <a:xfrm>
            <a:off x="2200063" y="2320882"/>
            <a:ext cx="859770" cy="1077319"/>
          </a:xfrm>
          <a:prstGeom prst="rect">
            <a:avLst/>
          </a:prstGeom>
        </p:spPr>
      </p:pic>
      <p:sp>
        <p:nvSpPr>
          <p:cNvPr id="60" name="Cloud Callout 290"/>
          <p:cNvSpPr/>
          <p:nvPr/>
        </p:nvSpPr>
        <p:spPr>
          <a:xfrm flipH="1">
            <a:off x="1855261" y="2060848"/>
            <a:ext cx="1492603" cy="1537002"/>
          </a:xfrm>
          <a:prstGeom prst="cloudCallout">
            <a:avLst>
              <a:gd name="adj1" fmla="val 78950"/>
              <a:gd name="adj2" fmla="val 27343"/>
            </a:avLst>
          </a:prstGeom>
          <a:noFill/>
          <a:ln w="12700"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81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008" tIns="32004" rIns="64008" bIns="32004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8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Action Simulation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de-DE" smtClean="0"/>
              <a:t>Why is this interesting? </a:t>
            </a:r>
          </a:p>
          <a:p>
            <a:pPr marL="0" indent="0"/>
            <a:endParaRPr lang="de-DE" smtClean="0"/>
          </a:p>
          <a:p>
            <a:pPr marL="0" indent="0"/>
            <a:endParaRPr lang="de-DE" smtClean="0"/>
          </a:p>
        </p:txBody>
      </p:sp>
      <p:grpSp>
        <p:nvGrpSpPr>
          <p:cNvPr id="22" name="Gruppieren 21"/>
          <p:cNvGrpSpPr/>
          <p:nvPr/>
        </p:nvGrpSpPr>
        <p:grpSpPr>
          <a:xfrm>
            <a:off x="3707904" y="2060845"/>
            <a:ext cx="5256584" cy="1285812"/>
            <a:chOff x="945897" y="3318574"/>
            <a:chExt cx="6376839" cy="1569867"/>
          </a:xfrm>
        </p:grpSpPr>
        <p:sp>
          <p:nvSpPr>
            <p:cNvPr id="23" name="Textfeld 22"/>
            <p:cNvSpPr txBox="1"/>
            <p:nvPr/>
          </p:nvSpPr>
          <p:spPr>
            <a:xfrm>
              <a:off x="1120779" y="3850626"/>
              <a:ext cx="1572197" cy="3893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smtClean="0">
                  <a:solidFill>
                    <a:schemeClr val="tx1"/>
                  </a:solidFill>
                </a:rPr>
                <a:t>execution</a:t>
              </a:r>
              <a:endParaRPr lang="de-DE" sz="1600">
                <a:solidFill>
                  <a:schemeClr val="tx1"/>
                </a:solidFill>
              </a:endParaRPr>
            </a:p>
          </p:txBody>
        </p:sp>
        <p:sp>
          <p:nvSpPr>
            <p:cNvPr id="24" name="Textfeld 23"/>
            <p:cNvSpPr txBox="1"/>
            <p:nvPr/>
          </p:nvSpPr>
          <p:spPr>
            <a:xfrm>
              <a:off x="3308612" y="3850626"/>
              <a:ext cx="3839416" cy="3893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smtClean="0">
                  <a:solidFill>
                    <a:schemeClr val="tx1"/>
                  </a:solidFill>
                </a:rPr>
                <a:t>actual sensorimotor outcome</a:t>
              </a:r>
              <a:endParaRPr lang="de-DE" sz="1600">
                <a:solidFill>
                  <a:schemeClr val="tx1"/>
                </a:solidFill>
              </a:endParaRPr>
            </a:p>
          </p:txBody>
        </p:sp>
        <p:sp>
          <p:nvSpPr>
            <p:cNvPr id="25" name="Textfeld 24"/>
            <p:cNvSpPr txBox="1"/>
            <p:nvPr/>
          </p:nvSpPr>
          <p:spPr>
            <a:xfrm>
              <a:off x="1120780" y="4411211"/>
              <a:ext cx="1572197" cy="3893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smtClean="0">
                  <a:solidFill>
                    <a:schemeClr val="tx1"/>
                  </a:solidFill>
                </a:rPr>
                <a:t>simulation</a:t>
              </a:r>
              <a:endParaRPr lang="de-DE" sz="1600">
                <a:solidFill>
                  <a:schemeClr val="tx1"/>
                </a:solidFill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3302298" y="4373560"/>
              <a:ext cx="3845730" cy="3893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smtClean="0">
                  <a:solidFill>
                    <a:schemeClr val="tx1"/>
                  </a:solidFill>
                </a:rPr>
                <a:t>predicted sensorimotor outcome</a:t>
              </a:r>
              <a:endParaRPr lang="de-DE" sz="1600">
                <a:solidFill>
                  <a:schemeClr val="tx1"/>
                </a:solidFill>
              </a:endParaRPr>
            </a:p>
          </p:txBody>
        </p:sp>
        <p:cxnSp>
          <p:nvCxnSpPr>
            <p:cNvPr id="27" name="Gerade Verbindung mit Pfeil 26"/>
            <p:cNvCxnSpPr/>
            <p:nvPr/>
          </p:nvCxnSpPr>
          <p:spPr bwMode="auto">
            <a:xfrm>
              <a:off x="2816657" y="4024450"/>
              <a:ext cx="313089" cy="3967"/>
            </a:xfrm>
            <a:prstGeom prst="straightConnector1">
              <a:avLst/>
            </a:prstGeom>
            <a:solidFill>
              <a:srgbClr val="00B8FF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8" name="Gerade Verbindung mit Pfeil 27"/>
            <p:cNvCxnSpPr/>
            <p:nvPr/>
          </p:nvCxnSpPr>
          <p:spPr bwMode="auto">
            <a:xfrm>
              <a:off x="2816657" y="4583075"/>
              <a:ext cx="313089" cy="3967"/>
            </a:xfrm>
            <a:prstGeom prst="straightConnector1">
              <a:avLst/>
            </a:prstGeom>
            <a:solidFill>
              <a:srgbClr val="00B8FF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9" name="Abgerundetes Rechteck 28"/>
            <p:cNvSpPr/>
            <p:nvPr/>
          </p:nvSpPr>
          <p:spPr bwMode="auto">
            <a:xfrm>
              <a:off x="945897" y="3707887"/>
              <a:ext cx="6376839" cy="1180554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92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16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0" name="Textfeld 29"/>
            <p:cNvSpPr txBox="1"/>
            <p:nvPr/>
          </p:nvSpPr>
          <p:spPr>
            <a:xfrm>
              <a:off x="979967" y="3318574"/>
              <a:ext cx="6342769" cy="38931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>
              <a:spAutoFit/>
            </a:bodyPr>
            <a:lstStyle/>
            <a:p>
              <a:r>
                <a:rPr lang="de-DE" sz="1600" smtClean="0">
                  <a:solidFill>
                    <a:schemeClr val="tx1"/>
                  </a:solidFill>
                </a:rPr>
                <a:t>SELF</a:t>
              </a:r>
              <a:endParaRPr lang="de-DE" sz="1600">
                <a:solidFill>
                  <a:schemeClr val="tx1"/>
                </a:solidFill>
              </a:endParaRPr>
            </a:p>
          </p:txBody>
        </p:sp>
      </p:grpSp>
      <p:pic>
        <p:nvPicPr>
          <p:cNvPr id="45" name="Grafik 4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2" t="56706" r="33509"/>
          <a:stretch/>
        </p:blipFill>
        <p:spPr>
          <a:xfrm>
            <a:off x="1322162" y="2703592"/>
            <a:ext cx="1665662" cy="1245137"/>
          </a:xfrm>
          <a:prstGeom prst="rect">
            <a:avLst/>
          </a:prstGeom>
        </p:spPr>
      </p:pic>
      <p:grpSp>
        <p:nvGrpSpPr>
          <p:cNvPr id="48" name="Gruppieren 47"/>
          <p:cNvGrpSpPr/>
          <p:nvPr/>
        </p:nvGrpSpPr>
        <p:grpSpPr>
          <a:xfrm>
            <a:off x="3707904" y="3501006"/>
            <a:ext cx="5256584" cy="1296146"/>
            <a:chOff x="945897" y="3305958"/>
            <a:chExt cx="6376839" cy="1582483"/>
          </a:xfrm>
        </p:grpSpPr>
        <p:sp>
          <p:nvSpPr>
            <p:cNvPr id="49" name="Textfeld 48"/>
            <p:cNvSpPr txBox="1"/>
            <p:nvPr/>
          </p:nvSpPr>
          <p:spPr>
            <a:xfrm>
              <a:off x="1120779" y="3850626"/>
              <a:ext cx="1572197" cy="3893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smtClean="0">
                  <a:solidFill>
                    <a:schemeClr val="tx1"/>
                  </a:solidFill>
                </a:rPr>
                <a:t>observation</a:t>
              </a:r>
              <a:endParaRPr lang="de-DE" sz="1600">
                <a:solidFill>
                  <a:schemeClr val="tx1"/>
                </a:solidFill>
              </a:endParaRPr>
            </a:p>
          </p:txBody>
        </p:sp>
        <p:sp>
          <p:nvSpPr>
            <p:cNvPr id="50" name="Textfeld 49"/>
            <p:cNvSpPr txBox="1"/>
            <p:nvPr/>
          </p:nvSpPr>
          <p:spPr>
            <a:xfrm>
              <a:off x="3308612" y="3850626"/>
              <a:ext cx="3839416" cy="3893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smtClean="0">
                  <a:solidFill>
                    <a:schemeClr val="tx1"/>
                  </a:solidFill>
                </a:rPr>
                <a:t>actual perceptual outcome</a:t>
              </a:r>
              <a:endParaRPr lang="de-DE" sz="1600">
                <a:solidFill>
                  <a:schemeClr val="tx1"/>
                </a:solidFill>
              </a:endParaRPr>
            </a:p>
          </p:txBody>
        </p:sp>
        <p:sp>
          <p:nvSpPr>
            <p:cNvPr id="51" name="Textfeld 50"/>
            <p:cNvSpPr txBox="1"/>
            <p:nvPr/>
          </p:nvSpPr>
          <p:spPr>
            <a:xfrm>
              <a:off x="1120780" y="4411211"/>
              <a:ext cx="1572197" cy="3893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smtClean="0">
                  <a:solidFill>
                    <a:schemeClr val="tx1"/>
                  </a:solidFill>
                </a:rPr>
                <a:t>simulation</a:t>
              </a:r>
              <a:endParaRPr lang="de-DE" sz="1600">
                <a:solidFill>
                  <a:schemeClr val="tx1"/>
                </a:solidFill>
              </a:endParaRP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3302298" y="4373560"/>
              <a:ext cx="3845730" cy="3893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smtClean="0">
                  <a:solidFill>
                    <a:schemeClr val="tx1"/>
                  </a:solidFill>
                </a:rPr>
                <a:t>predicted perceptual outcome</a:t>
              </a:r>
              <a:endParaRPr lang="de-DE" sz="1600">
                <a:solidFill>
                  <a:schemeClr val="tx1"/>
                </a:solidFill>
              </a:endParaRPr>
            </a:p>
          </p:txBody>
        </p:sp>
        <p:cxnSp>
          <p:nvCxnSpPr>
            <p:cNvPr id="53" name="Gerade Verbindung mit Pfeil 52"/>
            <p:cNvCxnSpPr/>
            <p:nvPr/>
          </p:nvCxnSpPr>
          <p:spPr bwMode="auto">
            <a:xfrm>
              <a:off x="2816657" y="4024450"/>
              <a:ext cx="313089" cy="3967"/>
            </a:xfrm>
            <a:prstGeom prst="straightConnector1">
              <a:avLst/>
            </a:prstGeom>
            <a:solidFill>
              <a:srgbClr val="00B8FF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4" name="Gerade Verbindung mit Pfeil 53"/>
            <p:cNvCxnSpPr/>
            <p:nvPr/>
          </p:nvCxnSpPr>
          <p:spPr bwMode="auto">
            <a:xfrm>
              <a:off x="2816657" y="4583075"/>
              <a:ext cx="313089" cy="3967"/>
            </a:xfrm>
            <a:prstGeom prst="straightConnector1">
              <a:avLst/>
            </a:prstGeom>
            <a:solidFill>
              <a:srgbClr val="00B8FF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5" name="Abgerundetes Rechteck 54"/>
            <p:cNvSpPr/>
            <p:nvPr/>
          </p:nvSpPr>
          <p:spPr bwMode="auto">
            <a:xfrm>
              <a:off x="945897" y="3707887"/>
              <a:ext cx="6376839" cy="1180554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92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16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6" name="Textfeld 55"/>
            <p:cNvSpPr txBox="1"/>
            <p:nvPr/>
          </p:nvSpPr>
          <p:spPr>
            <a:xfrm>
              <a:off x="979966" y="3305958"/>
              <a:ext cx="6342769" cy="38931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>
              <a:spAutoFit/>
            </a:bodyPr>
            <a:lstStyle/>
            <a:p>
              <a:r>
                <a:rPr lang="de-DE" sz="1600" smtClean="0">
                  <a:solidFill>
                    <a:schemeClr val="tx1"/>
                  </a:solidFill>
                </a:rPr>
                <a:t>OTHER</a:t>
              </a:r>
              <a:endParaRPr lang="de-DE" sz="16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07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rafik 5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4" t="20003" r="56018" b="44359"/>
          <a:stretch/>
        </p:blipFill>
        <p:spPr>
          <a:xfrm>
            <a:off x="346246" y="3419325"/>
            <a:ext cx="1057402" cy="87377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Action Simulation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de-DE" smtClean="0"/>
              <a:t>Why is this interesting? </a:t>
            </a:r>
          </a:p>
          <a:p>
            <a:pPr marL="0" indent="0"/>
            <a:endParaRPr lang="de-DE"/>
          </a:p>
          <a:p>
            <a:pPr marL="0" indent="0"/>
            <a:endParaRPr lang="de-DE" smtClean="0"/>
          </a:p>
          <a:p>
            <a:pPr marL="0" indent="0"/>
            <a:endParaRPr lang="de-DE"/>
          </a:p>
          <a:p>
            <a:pPr marL="0" indent="0"/>
            <a:endParaRPr lang="de-DE" smtClean="0"/>
          </a:p>
          <a:p>
            <a:pPr marL="0" indent="0"/>
            <a:endParaRPr lang="de-DE"/>
          </a:p>
          <a:p>
            <a:pPr marL="0" indent="0"/>
            <a:endParaRPr lang="de-DE" smtClean="0"/>
          </a:p>
          <a:p>
            <a:pPr marL="0" indent="0"/>
            <a:endParaRPr lang="de-DE"/>
          </a:p>
          <a:p>
            <a:pPr marL="0" indent="0"/>
            <a:endParaRPr lang="de-DE" smtClean="0"/>
          </a:p>
          <a:p>
            <a:pPr marL="285750" indent="-285750">
              <a:buFont typeface="Wingdings"/>
              <a:buChar char="à"/>
            </a:pPr>
            <a:endParaRPr lang="de-DE"/>
          </a:p>
          <a:p>
            <a:pPr marL="0" indent="0"/>
            <a:endParaRPr lang="de-DE" smtClean="0"/>
          </a:p>
          <a:p>
            <a:pPr marL="0" indent="0"/>
            <a:endParaRPr lang="de-DE"/>
          </a:p>
          <a:p>
            <a:pPr marL="0" indent="0"/>
            <a:endParaRPr lang="de-DE" smtClean="0"/>
          </a:p>
          <a:p>
            <a:pPr marL="0" indent="0"/>
            <a:endParaRPr lang="de-DE"/>
          </a:p>
          <a:p>
            <a:pPr marL="0" indent="0"/>
            <a:endParaRPr lang="de-DE" smtClean="0"/>
          </a:p>
          <a:p>
            <a:pPr marL="0" indent="0"/>
            <a:endParaRPr lang="de-DE"/>
          </a:p>
          <a:p>
            <a:pPr marL="0" indent="0"/>
            <a:endParaRPr lang="de-DE" smtClean="0"/>
          </a:p>
          <a:p>
            <a:pPr marL="0" indent="0"/>
            <a:endParaRPr lang="de-DE"/>
          </a:p>
          <a:p>
            <a:pPr marL="0" indent="0"/>
            <a:endParaRPr lang="de-DE" smtClean="0"/>
          </a:p>
          <a:p>
            <a:pPr marL="0" indent="0"/>
            <a:endParaRPr lang="de-DE"/>
          </a:p>
          <a:p>
            <a:pPr marL="0" indent="0"/>
            <a:endParaRPr lang="de-DE" smtClean="0"/>
          </a:p>
          <a:p>
            <a:pPr marL="0" indent="0"/>
            <a:endParaRPr lang="de-DE" smtClean="0"/>
          </a:p>
          <a:p>
            <a:pPr marL="0" indent="0"/>
            <a:endParaRPr lang="de-DE" smtClean="0"/>
          </a:p>
        </p:txBody>
      </p:sp>
      <p:grpSp>
        <p:nvGrpSpPr>
          <p:cNvPr id="22" name="Gruppieren 21"/>
          <p:cNvGrpSpPr/>
          <p:nvPr/>
        </p:nvGrpSpPr>
        <p:grpSpPr>
          <a:xfrm>
            <a:off x="3707904" y="2060848"/>
            <a:ext cx="5256584" cy="1285812"/>
            <a:chOff x="945897" y="3318574"/>
            <a:chExt cx="6376839" cy="1569867"/>
          </a:xfrm>
        </p:grpSpPr>
        <p:sp>
          <p:nvSpPr>
            <p:cNvPr id="25" name="Textfeld 24"/>
            <p:cNvSpPr txBox="1"/>
            <p:nvPr/>
          </p:nvSpPr>
          <p:spPr>
            <a:xfrm>
              <a:off x="1120780" y="4411211"/>
              <a:ext cx="1572197" cy="3893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smtClean="0">
                  <a:solidFill>
                    <a:schemeClr val="tx1"/>
                  </a:solidFill>
                </a:rPr>
                <a:t>simulation</a:t>
              </a:r>
              <a:endParaRPr lang="de-DE" sz="1600">
                <a:solidFill>
                  <a:schemeClr val="tx1"/>
                </a:solidFill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3302298" y="4373560"/>
              <a:ext cx="3845730" cy="3893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smtClean="0">
                  <a:solidFill>
                    <a:schemeClr val="tx1"/>
                  </a:solidFill>
                </a:rPr>
                <a:t>predicted sensorimotor outcome</a:t>
              </a:r>
              <a:endParaRPr lang="de-DE" sz="1600">
                <a:solidFill>
                  <a:schemeClr val="tx1"/>
                </a:solidFill>
              </a:endParaRPr>
            </a:p>
          </p:txBody>
        </p:sp>
        <p:cxnSp>
          <p:nvCxnSpPr>
            <p:cNvPr id="28" name="Gerade Verbindung mit Pfeil 27"/>
            <p:cNvCxnSpPr/>
            <p:nvPr/>
          </p:nvCxnSpPr>
          <p:spPr bwMode="auto">
            <a:xfrm>
              <a:off x="2816657" y="4583075"/>
              <a:ext cx="313089" cy="3967"/>
            </a:xfrm>
            <a:prstGeom prst="straightConnector1">
              <a:avLst/>
            </a:prstGeom>
            <a:solidFill>
              <a:srgbClr val="00B8FF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9" name="Abgerundetes Rechteck 28"/>
            <p:cNvSpPr/>
            <p:nvPr/>
          </p:nvSpPr>
          <p:spPr bwMode="auto">
            <a:xfrm>
              <a:off x="945897" y="3707887"/>
              <a:ext cx="6376839" cy="1180554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92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16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0" name="Textfeld 29"/>
            <p:cNvSpPr txBox="1"/>
            <p:nvPr/>
          </p:nvSpPr>
          <p:spPr>
            <a:xfrm>
              <a:off x="979967" y="3318574"/>
              <a:ext cx="6342769" cy="38931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>
              <a:spAutoFit/>
            </a:bodyPr>
            <a:lstStyle/>
            <a:p>
              <a:r>
                <a:rPr lang="de-DE" sz="1600" smtClean="0">
                  <a:solidFill>
                    <a:schemeClr val="tx1"/>
                  </a:solidFill>
                </a:rPr>
                <a:t>SELF</a:t>
              </a:r>
              <a:endParaRPr lang="de-DE" sz="1600">
                <a:solidFill>
                  <a:schemeClr val="tx1"/>
                </a:solidFill>
              </a:endParaRPr>
            </a:p>
          </p:txBody>
        </p:sp>
      </p:grpSp>
      <p:pic>
        <p:nvPicPr>
          <p:cNvPr id="45" name="Grafik 4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2" t="56706" r="33509"/>
          <a:stretch/>
        </p:blipFill>
        <p:spPr>
          <a:xfrm>
            <a:off x="1756830" y="2451975"/>
            <a:ext cx="1445399" cy="1080483"/>
          </a:xfrm>
          <a:prstGeom prst="rect">
            <a:avLst/>
          </a:prstGeom>
        </p:spPr>
      </p:pic>
      <p:sp>
        <p:nvSpPr>
          <p:cNvPr id="47" name="Cloud Callout 290"/>
          <p:cNvSpPr/>
          <p:nvPr/>
        </p:nvSpPr>
        <p:spPr>
          <a:xfrm flipH="1">
            <a:off x="1488880" y="2235951"/>
            <a:ext cx="2003000" cy="1532677"/>
          </a:xfrm>
          <a:prstGeom prst="cloudCallout">
            <a:avLst>
              <a:gd name="adj1" fmla="val 63513"/>
              <a:gd name="adj2" fmla="val 35770"/>
            </a:avLst>
          </a:prstGeom>
          <a:noFill/>
          <a:ln w="12700"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81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008" tIns="32004" rIns="64008" bIns="32004" rtlCol="0" anchor="ctr"/>
          <a:lstStyle/>
          <a:p>
            <a:pPr algn="ctr"/>
            <a:endParaRPr lang="en-US"/>
          </a:p>
        </p:txBody>
      </p:sp>
      <p:grpSp>
        <p:nvGrpSpPr>
          <p:cNvPr id="48" name="Gruppieren 47"/>
          <p:cNvGrpSpPr/>
          <p:nvPr/>
        </p:nvGrpSpPr>
        <p:grpSpPr>
          <a:xfrm>
            <a:off x="3707904" y="3501009"/>
            <a:ext cx="5256584" cy="1296146"/>
            <a:chOff x="945897" y="3305958"/>
            <a:chExt cx="6376839" cy="1582483"/>
          </a:xfrm>
        </p:grpSpPr>
        <p:sp>
          <p:nvSpPr>
            <p:cNvPr id="51" name="Textfeld 50"/>
            <p:cNvSpPr txBox="1"/>
            <p:nvPr/>
          </p:nvSpPr>
          <p:spPr>
            <a:xfrm>
              <a:off x="1120780" y="4411211"/>
              <a:ext cx="1572197" cy="3893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smtClean="0">
                  <a:solidFill>
                    <a:schemeClr val="tx1"/>
                  </a:solidFill>
                </a:rPr>
                <a:t>simulation</a:t>
              </a:r>
              <a:endParaRPr lang="de-DE" sz="1600">
                <a:solidFill>
                  <a:schemeClr val="tx1"/>
                </a:solidFill>
              </a:endParaRPr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3302298" y="4373560"/>
              <a:ext cx="3845730" cy="3893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smtClean="0">
                  <a:solidFill>
                    <a:schemeClr val="tx1"/>
                  </a:solidFill>
                </a:rPr>
                <a:t>predicted perceptual outcome</a:t>
              </a:r>
              <a:endParaRPr lang="de-DE" sz="1600">
                <a:solidFill>
                  <a:schemeClr val="tx1"/>
                </a:solidFill>
              </a:endParaRPr>
            </a:p>
          </p:txBody>
        </p:sp>
        <p:cxnSp>
          <p:nvCxnSpPr>
            <p:cNvPr id="54" name="Gerade Verbindung mit Pfeil 53"/>
            <p:cNvCxnSpPr/>
            <p:nvPr/>
          </p:nvCxnSpPr>
          <p:spPr bwMode="auto">
            <a:xfrm>
              <a:off x="2816657" y="4583075"/>
              <a:ext cx="313089" cy="3967"/>
            </a:xfrm>
            <a:prstGeom prst="straightConnector1">
              <a:avLst/>
            </a:prstGeom>
            <a:solidFill>
              <a:srgbClr val="00B8FF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5" name="Abgerundetes Rechteck 54"/>
            <p:cNvSpPr/>
            <p:nvPr/>
          </p:nvSpPr>
          <p:spPr bwMode="auto">
            <a:xfrm>
              <a:off x="945897" y="3707887"/>
              <a:ext cx="6376839" cy="1180554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92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de-DE" sz="16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6" name="Textfeld 55"/>
            <p:cNvSpPr txBox="1"/>
            <p:nvPr/>
          </p:nvSpPr>
          <p:spPr>
            <a:xfrm>
              <a:off x="979966" y="3305958"/>
              <a:ext cx="6342769" cy="38931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>
              <a:spAutoFit/>
            </a:bodyPr>
            <a:lstStyle/>
            <a:p>
              <a:r>
                <a:rPr lang="de-DE" sz="1600" smtClean="0">
                  <a:solidFill>
                    <a:schemeClr val="tx1"/>
                  </a:solidFill>
                </a:rPr>
                <a:t>OTHER</a:t>
              </a:r>
              <a:endParaRPr lang="de-DE" sz="16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890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Action Simulation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de-DE" smtClean="0"/>
              <a:t>Why is this interesting? </a:t>
            </a:r>
          </a:p>
          <a:p>
            <a:pPr marL="0" indent="0"/>
            <a:endParaRPr lang="de-DE"/>
          </a:p>
          <a:p>
            <a:pPr marL="285750" indent="-285750">
              <a:buFont typeface="Wingdings"/>
              <a:buChar char="à"/>
            </a:pPr>
            <a:r>
              <a:rPr lang="en-US" smtClean="0">
                <a:solidFill>
                  <a:schemeClr val="tx1"/>
                </a:solidFill>
              </a:rPr>
              <a:t>Imagery, as a “pure” form of </a:t>
            </a:r>
            <a:r>
              <a:rPr lang="en-US">
                <a:solidFill>
                  <a:schemeClr val="tx1"/>
                </a:solidFill>
              </a:rPr>
              <a:t>action </a:t>
            </a:r>
            <a:r>
              <a:rPr lang="en-US" smtClean="0">
                <a:solidFill>
                  <a:schemeClr val="tx1"/>
                </a:solidFill>
              </a:rPr>
              <a:t>simulation, allows </a:t>
            </a:r>
            <a:r>
              <a:rPr lang="en-US">
                <a:solidFill>
                  <a:schemeClr val="tx1"/>
                </a:solidFill>
              </a:rPr>
              <a:t>to directly </a:t>
            </a:r>
            <a:r>
              <a:rPr lang="en-US" smtClean="0">
                <a:solidFill>
                  <a:schemeClr val="tx1"/>
                </a:solidFill>
              </a:rPr>
              <a:t>investigate the integration of action </a:t>
            </a:r>
            <a:r>
              <a:rPr lang="en-US">
                <a:solidFill>
                  <a:schemeClr val="tx1"/>
                </a:solidFill>
              </a:rPr>
              <a:t>simulation </a:t>
            </a:r>
            <a:r>
              <a:rPr lang="en-US" smtClean="0">
                <a:solidFill>
                  <a:schemeClr val="tx1"/>
                </a:solidFill>
              </a:rPr>
              <a:t>for </a:t>
            </a:r>
            <a:r>
              <a:rPr lang="en-US">
                <a:solidFill>
                  <a:schemeClr val="tx1"/>
                </a:solidFill>
              </a:rPr>
              <a:t>one’s own and another person’s actions </a:t>
            </a:r>
            <a:r>
              <a:rPr lang="en-US" smtClean="0">
                <a:solidFill>
                  <a:schemeClr val="tx1"/>
                </a:solidFill>
              </a:rPr>
              <a:t>to </a:t>
            </a:r>
            <a:r>
              <a:rPr lang="en-US">
                <a:solidFill>
                  <a:schemeClr val="tx1"/>
                </a:solidFill>
              </a:rPr>
              <a:t>achieve coordination</a:t>
            </a:r>
            <a:r>
              <a:rPr lang="en-US" smtClean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Wingdings"/>
              <a:buChar char="à"/>
            </a:pPr>
            <a:endParaRPr lang="en-US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à"/>
            </a:pPr>
            <a:endParaRPr lang="en-US" smtClean="0">
              <a:solidFill>
                <a:schemeClr val="tx1"/>
              </a:solidFill>
            </a:endParaRPr>
          </a:p>
          <a:p>
            <a:pPr marL="0" indent="0"/>
            <a:r>
              <a:rPr lang="en-US" smtClean="0">
                <a:solidFill>
                  <a:schemeClr val="tx1"/>
                </a:solidFill>
              </a:rPr>
              <a:t>Hypotheses</a:t>
            </a:r>
            <a:endParaRPr lang="en-US">
              <a:solidFill>
                <a:schemeClr val="tx1"/>
              </a:solidFill>
            </a:endParaRPr>
          </a:p>
          <a:p>
            <a:pPr eaLnBrk="1" hangingPunct="1">
              <a:lnSpc>
                <a:spcPct val="100000"/>
              </a:lnSpc>
              <a:buClr>
                <a:srgbClr val="BE311A"/>
              </a:buClr>
              <a:buFont typeface="Wingdings" pitchFamily="2" charset="2"/>
              <a:buChar char="§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/>
              <a:t>Individuals can imagine acting together with others.</a:t>
            </a:r>
            <a:endParaRPr lang="en-US"/>
          </a:p>
          <a:p>
            <a:pPr eaLnBrk="1" hangingPunct="1">
              <a:lnSpc>
                <a:spcPct val="100000"/>
              </a:lnSpc>
              <a:buClr>
                <a:srgbClr val="BE311A"/>
              </a:buClr>
              <a:buFont typeface="Wingdings" pitchFamily="2" charset="2"/>
              <a:buChar char="§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/>
              <a:t>Principles of joint action performance hold in joint action imagery.</a:t>
            </a:r>
          </a:p>
          <a:p>
            <a:pPr eaLnBrk="1" hangingPunct="1">
              <a:lnSpc>
                <a:spcPct val="100000"/>
              </a:lnSpc>
              <a:buClr>
                <a:srgbClr val="BE311A"/>
              </a:buClr>
              <a:buFont typeface="Wingdings" pitchFamily="2" charset="2"/>
              <a:buChar char="§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/>
              <a:t>Imagery of joint action is </a:t>
            </a:r>
            <a:r>
              <a:rPr lang="en-US" smtClean="0"/>
              <a:t>motor imagery.</a:t>
            </a:r>
            <a:endParaRPr lang="en-US"/>
          </a:p>
          <a:p>
            <a:endParaRPr lang="en-US"/>
          </a:p>
          <a:p>
            <a:pPr marL="0" indent="0"/>
            <a:endParaRPr lang="en-US" smtClean="0">
              <a:solidFill>
                <a:schemeClr val="tx1"/>
              </a:solidFill>
            </a:endParaRPr>
          </a:p>
          <a:p>
            <a:pPr marL="285750" indent="-285750">
              <a:buFont typeface="Wingdings"/>
              <a:buChar char="à"/>
            </a:pPr>
            <a:endParaRPr lang="de-DE"/>
          </a:p>
          <a:p>
            <a:pPr marL="0" indent="0"/>
            <a:endParaRPr lang="de-DE" smtClean="0"/>
          </a:p>
          <a:p>
            <a:pPr marL="0" indent="0"/>
            <a:endParaRPr lang="de-DE"/>
          </a:p>
          <a:p>
            <a:pPr marL="0" indent="0"/>
            <a:endParaRPr lang="de-DE" smtClean="0"/>
          </a:p>
          <a:p>
            <a:pPr marL="0" indent="0"/>
            <a:endParaRPr lang="de-DE"/>
          </a:p>
          <a:p>
            <a:pPr marL="0" indent="0"/>
            <a:endParaRPr lang="de-DE" smtClean="0"/>
          </a:p>
          <a:p>
            <a:pPr marL="0" indent="0"/>
            <a:endParaRPr lang="de-DE"/>
          </a:p>
          <a:p>
            <a:pPr marL="0" indent="0"/>
            <a:endParaRPr lang="de-DE" smtClean="0"/>
          </a:p>
          <a:p>
            <a:pPr marL="0" indent="0"/>
            <a:endParaRPr lang="de-DE"/>
          </a:p>
          <a:p>
            <a:pPr marL="0" indent="0"/>
            <a:endParaRPr lang="de-DE" smtClean="0"/>
          </a:p>
          <a:p>
            <a:pPr marL="0" indent="0"/>
            <a:endParaRPr lang="de-DE"/>
          </a:p>
          <a:p>
            <a:pPr marL="0" indent="0"/>
            <a:endParaRPr lang="de-DE" smtClean="0"/>
          </a:p>
          <a:p>
            <a:pPr marL="0" indent="0"/>
            <a:endParaRPr lang="de-DE" smtClean="0"/>
          </a:p>
          <a:p>
            <a:pPr marL="0" indent="0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04980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Joint Action Performance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mtClean="0"/>
              <a:t>Joint jumping task (performance): „Land at the same time!“</a:t>
            </a:r>
          </a:p>
        </p:txBody>
      </p:sp>
      <p:sp>
        <p:nvSpPr>
          <p:cNvPr id="76" name="Rechteck 75"/>
          <p:cNvSpPr/>
          <p:nvPr/>
        </p:nvSpPr>
        <p:spPr>
          <a:xfrm>
            <a:off x="6300192" y="6165304"/>
            <a:ext cx="1944216" cy="23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smtClean="0">
                <a:solidFill>
                  <a:schemeClr val="tx1"/>
                </a:solidFill>
              </a:rPr>
              <a:t>Vesper et al., 2012, JEP-HPP</a:t>
            </a:r>
            <a:endParaRPr lang="en-US" sz="1000"/>
          </a:p>
        </p:txBody>
      </p:sp>
      <p:sp>
        <p:nvSpPr>
          <p:cNvPr id="77" name="Rechteck 76"/>
          <p:cNvSpPr/>
          <p:nvPr/>
        </p:nvSpPr>
        <p:spPr>
          <a:xfrm>
            <a:off x="236912" y="4024979"/>
            <a:ext cx="1944216" cy="23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smtClean="0">
                <a:solidFill>
                  <a:schemeClr val="tx1"/>
                </a:solidFill>
              </a:rPr>
              <a:t>140 cm</a:t>
            </a:r>
            <a:endParaRPr lang="en-US" sz="1000"/>
          </a:p>
        </p:txBody>
      </p:sp>
      <p:grpSp>
        <p:nvGrpSpPr>
          <p:cNvPr id="78" name="Gruppieren 77"/>
          <p:cNvGrpSpPr/>
          <p:nvPr/>
        </p:nvGrpSpPr>
        <p:grpSpPr>
          <a:xfrm flipH="1">
            <a:off x="1687709" y="2084151"/>
            <a:ext cx="2339384" cy="3793121"/>
            <a:chOff x="2001449" y="1941203"/>
            <a:chExt cx="2108870" cy="3429724"/>
          </a:xfrm>
        </p:grpSpPr>
        <p:sp>
          <p:nvSpPr>
            <p:cNvPr id="79" name="Parallelogram 247"/>
            <p:cNvSpPr/>
            <p:nvPr/>
          </p:nvSpPr>
          <p:spPr>
            <a:xfrm flipH="1">
              <a:off x="3022247" y="3632244"/>
              <a:ext cx="1006215" cy="1390105"/>
            </a:xfrm>
            <a:prstGeom prst="parallelogram">
              <a:avLst>
                <a:gd name="adj" fmla="val 42986"/>
              </a:avLst>
            </a:prstGeom>
            <a:solidFill>
              <a:schemeClr val="bg1">
                <a:lumMod val="8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spcCol="0" rtlCol="0" anchor="ctr"/>
            <a:lstStyle/>
            <a:p>
              <a:pPr algn="ctr"/>
              <a:endParaRPr lang="en-US"/>
            </a:p>
          </p:txBody>
        </p:sp>
        <p:sp>
          <p:nvSpPr>
            <p:cNvPr id="80" name="Parallelogram 211"/>
            <p:cNvSpPr/>
            <p:nvPr/>
          </p:nvSpPr>
          <p:spPr>
            <a:xfrm flipH="1">
              <a:off x="3270155" y="4765922"/>
              <a:ext cx="92591" cy="80976"/>
            </a:xfrm>
            <a:prstGeom prst="parallelogram">
              <a:avLst>
                <a:gd name="adj" fmla="val 42986"/>
              </a:avLst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spcCol="0" rtlCol="0" anchor="ctr"/>
            <a:lstStyle/>
            <a:p>
              <a:pPr algn="ctr"/>
              <a:endParaRPr lang="en-US"/>
            </a:p>
          </p:txBody>
        </p:sp>
        <p:sp>
          <p:nvSpPr>
            <p:cNvPr id="81" name="Parallelogram 212"/>
            <p:cNvSpPr/>
            <p:nvPr/>
          </p:nvSpPr>
          <p:spPr>
            <a:xfrm flipH="1">
              <a:off x="3012377" y="3916517"/>
              <a:ext cx="92591" cy="80976"/>
            </a:xfrm>
            <a:prstGeom prst="parallelogram">
              <a:avLst>
                <a:gd name="adj" fmla="val 42986"/>
              </a:avLst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spcCol="0"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Connector 213"/>
            <p:cNvCxnSpPr>
              <a:stCxn id="83" idx="1"/>
              <a:endCxn id="83" idx="3"/>
            </p:cNvCxnSpPr>
            <p:nvPr/>
          </p:nvCxnSpPr>
          <p:spPr>
            <a:xfrm>
              <a:off x="2938993" y="3672733"/>
              <a:ext cx="25074" cy="80976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Parallelogram 214"/>
            <p:cNvSpPr/>
            <p:nvPr/>
          </p:nvSpPr>
          <p:spPr>
            <a:xfrm flipH="1">
              <a:off x="2871325" y="3672733"/>
              <a:ext cx="160411" cy="80976"/>
            </a:xfrm>
            <a:prstGeom prst="parallelogram">
              <a:avLst>
                <a:gd name="adj" fmla="val 42986"/>
              </a:avLst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spcCol="0"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215"/>
            <p:cNvCxnSpPr>
              <a:stCxn id="85" idx="1"/>
              <a:endCxn id="85" idx="3"/>
            </p:cNvCxnSpPr>
            <p:nvPr/>
          </p:nvCxnSpPr>
          <p:spPr>
            <a:xfrm>
              <a:off x="3017001" y="3915663"/>
              <a:ext cx="25074" cy="80976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Parallelogram 216"/>
            <p:cNvSpPr/>
            <p:nvPr/>
          </p:nvSpPr>
          <p:spPr>
            <a:xfrm flipH="1">
              <a:off x="2949333" y="3915663"/>
              <a:ext cx="160411" cy="80976"/>
            </a:xfrm>
            <a:prstGeom prst="parallelogram">
              <a:avLst>
                <a:gd name="adj" fmla="val 42986"/>
              </a:avLst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spcCol="0"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217"/>
            <p:cNvCxnSpPr>
              <a:stCxn id="87" idx="1"/>
              <a:endCxn id="87" idx="3"/>
            </p:cNvCxnSpPr>
            <p:nvPr/>
          </p:nvCxnSpPr>
          <p:spPr>
            <a:xfrm>
              <a:off x="3104499" y="4199084"/>
              <a:ext cx="25074" cy="80976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Parallelogram 218"/>
            <p:cNvSpPr/>
            <p:nvPr/>
          </p:nvSpPr>
          <p:spPr>
            <a:xfrm flipH="1">
              <a:off x="3036830" y="4199084"/>
              <a:ext cx="160411" cy="80976"/>
            </a:xfrm>
            <a:prstGeom prst="parallelogram">
              <a:avLst>
                <a:gd name="adj" fmla="val 42986"/>
              </a:avLst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spcCol="0" rtlCol="0" anchor="ctr"/>
            <a:lstStyle/>
            <a:p>
              <a:pPr algn="ctr"/>
              <a:endParaRPr lang="en-US"/>
            </a:p>
          </p:txBody>
        </p:sp>
        <p:sp>
          <p:nvSpPr>
            <p:cNvPr id="88" name="Parallelogram 219"/>
            <p:cNvSpPr/>
            <p:nvPr/>
          </p:nvSpPr>
          <p:spPr>
            <a:xfrm flipH="1">
              <a:off x="3138825" y="4522991"/>
              <a:ext cx="92591" cy="80976"/>
            </a:xfrm>
            <a:prstGeom prst="parallelogram">
              <a:avLst>
                <a:gd name="adj" fmla="val 42986"/>
              </a:avLst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spcCol="0"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220"/>
            <p:cNvCxnSpPr>
              <a:stCxn id="90" idx="1"/>
              <a:endCxn id="90" idx="3"/>
            </p:cNvCxnSpPr>
            <p:nvPr/>
          </p:nvCxnSpPr>
          <p:spPr>
            <a:xfrm>
              <a:off x="3201484" y="4522991"/>
              <a:ext cx="25074" cy="80976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Parallelogram 221"/>
            <p:cNvSpPr/>
            <p:nvPr/>
          </p:nvSpPr>
          <p:spPr>
            <a:xfrm flipH="1">
              <a:off x="3133817" y="4522991"/>
              <a:ext cx="160411" cy="80976"/>
            </a:xfrm>
            <a:prstGeom prst="parallelogram">
              <a:avLst>
                <a:gd name="adj" fmla="val 42986"/>
              </a:avLst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spcCol="0" rtlCol="0" anchor="ctr"/>
            <a:lstStyle/>
            <a:p>
              <a:pPr algn="ctr"/>
              <a:endParaRPr lang="en-US"/>
            </a:p>
          </p:txBody>
        </p:sp>
        <p:sp>
          <p:nvSpPr>
            <p:cNvPr id="91" name="Parallelogram 222"/>
            <p:cNvSpPr/>
            <p:nvPr/>
          </p:nvSpPr>
          <p:spPr>
            <a:xfrm flipH="1">
              <a:off x="3211824" y="4765921"/>
              <a:ext cx="92591" cy="80976"/>
            </a:xfrm>
            <a:prstGeom prst="parallelogram">
              <a:avLst>
                <a:gd name="adj" fmla="val 42986"/>
              </a:avLst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spcCol="0"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223"/>
            <p:cNvCxnSpPr>
              <a:stCxn id="93" idx="1"/>
              <a:endCxn id="93" idx="3"/>
            </p:cNvCxnSpPr>
            <p:nvPr/>
          </p:nvCxnSpPr>
          <p:spPr>
            <a:xfrm>
              <a:off x="3279493" y="4765921"/>
              <a:ext cx="25074" cy="80976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Parallelogram 224"/>
            <p:cNvSpPr/>
            <p:nvPr/>
          </p:nvSpPr>
          <p:spPr>
            <a:xfrm flipH="1">
              <a:off x="3211824" y="4765921"/>
              <a:ext cx="160411" cy="80976"/>
            </a:xfrm>
            <a:prstGeom prst="parallelogram">
              <a:avLst>
                <a:gd name="adj" fmla="val 42986"/>
              </a:avLst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spcCol="0" rtlCol="0" anchor="ctr"/>
            <a:lstStyle/>
            <a:p>
              <a:pPr algn="ctr"/>
              <a:endParaRPr lang="en-US"/>
            </a:p>
          </p:txBody>
        </p:sp>
        <p:sp>
          <p:nvSpPr>
            <p:cNvPr id="94" name="Parallelogram 225"/>
            <p:cNvSpPr/>
            <p:nvPr/>
          </p:nvSpPr>
          <p:spPr>
            <a:xfrm flipH="1">
              <a:off x="3022247" y="4765923"/>
              <a:ext cx="92591" cy="80976"/>
            </a:xfrm>
            <a:prstGeom prst="parallelogram">
              <a:avLst>
                <a:gd name="adj" fmla="val 42986"/>
              </a:avLst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spcCol="0" rtlCol="0" anchor="ctr"/>
            <a:lstStyle/>
            <a:p>
              <a:pPr algn="ctr"/>
              <a:endParaRPr lang="en-US"/>
            </a:p>
          </p:txBody>
        </p:sp>
        <p:sp>
          <p:nvSpPr>
            <p:cNvPr id="95" name="Parallelogram 226"/>
            <p:cNvSpPr/>
            <p:nvPr/>
          </p:nvSpPr>
          <p:spPr>
            <a:xfrm rot="16200000" flipH="1" flipV="1">
              <a:off x="1349825" y="3377775"/>
              <a:ext cx="3429724" cy="556580"/>
            </a:xfrm>
            <a:prstGeom prst="parallelogram">
              <a:avLst>
                <a:gd name="adj" fmla="val 310527"/>
              </a:avLst>
            </a:prstGeom>
            <a:solidFill>
              <a:schemeClr val="tx1">
                <a:lumMod val="65000"/>
                <a:lumOff val="35000"/>
                <a:alpha val="71000"/>
              </a:scheme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spcCol="0" rtlCol="0" anchor="ctr"/>
            <a:lstStyle/>
            <a:p>
              <a:pPr algn="ctr"/>
              <a:endParaRPr lang="en-US"/>
            </a:p>
          </p:txBody>
        </p:sp>
        <p:sp>
          <p:nvSpPr>
            <p:cNvPr id="96" name="Parallelogram 227"/>
            <p:cNvSpPr/>
            <p:nvPr/>
          </p:nvSpPr>
          <p:spPr>
            <a:xfrm flipH="1">
              <a:off x="2001449" y="3618748"/>
              <a:ext cx="1006215" cy="1390105"/>
            </a:xfrm>
            <a:prstGeom prst="parallelogram">
              <a:avLst>
                <a:gd name="adj" fmla="val 42986"/>
              </a:avLst>
            </a:prstGeom>
            <a:solidFill>
              <a:schemeClr val="bg1">
                <a:lumMod val="85000"/>
              </a:schemeClr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spcCol="0"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Connector 228"/>
            <p:cNvCxnSpPr/>
            <p:nvPr/>
          </p:nvCxnSpPr>
          <p:spPr>
            <a:xfrm>
              <a:off x="2074363" y="3834686"/>
              <a:ext cx="570359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229"/>
            <p:cNvCxnSpPr/>
            <p:nvPr/>
          </p:nvCxnSpPr>
          <p:spPr>
            <a:xfrm>
              <a:off x="2336854" y="4684945"/>
              <a:ext cx="568731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230"/>
            <p:cNvCxnSpPr/>
            <p:nvPr/>
          </p:nvCxnSpPr>
          <p:spPr>
            <a:xfrm>
              <a:off x="2249357" y="4401526"/>
              <a:ext cx="570359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231"/>
            <p:cNvCxnSpPr/>
            <p:nvPr/>
          </p:nvCxnSpPr>
          <p:spPr>
            <a:xfrm>
              <a:off x="2161860" y="4118106"/>
              <a:ext cx="570359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Parallelogram 234"/>
            <p:cNvSpPr/>
            <p:nvPr/>
          </p:nvSpPr>
          <p:spPr>
            <a:xfrm flipH="1">
              <a:off x="2755749" y="3915664"/>
              <a:ext cx="92591" cy="80976"/>
            </a:xfrm>
            <a:prstGeom prst="parallelogram">
              <a:avLst>
                <a:gd name="adj" fmla="val 42986"/>
              </a:avLst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spcCol="0"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235"/>
            <p:cNvCxnSpPr>
              <a:stCxn id="103" idx="1"/>
              <a:endCxn id="103" idx="3"/>
            </p:cNvCxnSpPr>
            <p:nvPr/>
          </p:nvCxnSpPr>
          <p:spPr>
            <a:xfrm>
              <a:off x="2691085" y="3672734"/>
              <a:ext cx="25074" cy="80976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Parallelogram 236"/>
            <p:cNvSpPr/>
            <p:nvPr/>
          </p:nvSpPr>
          <p:spPr>
            <a:xfrm flipH="1">
              <a:off x="2623417" y="3672734"/>
              <a:ext cx="160411" cy="80976"/>
            </a:xfrm>
            <a:prstGeom prst="parallelogram">
              <a:avLst>
                <a:gd name="adj" fmla="val 42986"/>
              </a:avLst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spcCol="0"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237"/>
            <p:cNvCxnSpPr>
              <a:stCxn id="105" idx="1"/>
              <a:endCxn id="105" idx="3"/>
            </p:cNvCxnSpPr>
            <p:nvPr/>
          </p:nvCxnSpPr>
          <p:spPr>
            <a:xfrm>
              <a:off x="2769093" y="3915664"/>
              <a:ext cx="25074" cy="80976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Parallelogram 238"/>
            <p:cNvSpPr/>
            <p:nvPr/>
          </p:nvSpPr>
          <p:spPr>
            <a:xfrm flipH="1">
              <a:off x="2701425" y="3915664"/>
              <a:ext cx="160411" cy="80976"/>
            </a:xfrm>
            <a:prstGeom prst="parallelogram">
              <a:avLst>
                <a:gd name="adj" fmla="val 42986"/>
              </a:avLst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spcCol="0" rtlCol="0" anchor="ctr"/>
            <a:lstStyle/>
            <a:p>
              <a:pPr algn="ctr"/>
              <a:endParaRPr lang="en-US"/>
            </a:p>
          </p:txBody>
        </p:sp>
        <p:cxnSp>
          <p:nvCxnSpPr>
            <p:cNvPr id="106" name="Straight Connector 239"/>
            <p:cNvCxnSpPr>
              <a:stCxn id="107" idx="1"/>
              <a:endCxn id="107" idx="3"/>
            </p:cNvCxnSpPr>
            <p:nvPr/>
          </p:nvCxnSpPr>
          <p:spPr>
            <a:xfrm>
              <a:off x="2856590" y="4199084"/>
              <a:ext cx="25074" cy="80976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Parallelogram 240"/>
            <p:cNvSpPr/>
            <p:nvPr/>
          </p:nvSpPr>
          <p:spPr>
            <a:xfrm flipH="1">
              <a:off x="2788922" y="4199084"/>
              <a:ext cx="160411" cy="80976"/>
            </a:xfrm>
            <a:prstGeom prst="parallelogram">
              <a:avLst>
                <a:gd name="adj" fmla="val 42986"/>
              </a:avLst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spcCol="0" rtlCol="0" anchor="ctr"/>
            <a:lstStyle/>
            <a:p>
              <a:pPr algn="ctr"/>
              <a:endParaRPr lang="en-US"/>
            </a:p>
          </p:txBody>
        </p:sp>
        <p:sp>
          <p:nvSpPr>
            <p:cNvPr id="108" name="Parallelogram 241"/>
            <p:cNvSpPr/>
            <p:nvPr/>
          </p:nvSpPr>
          <p:spPr>
            <a:xfrm flipH="1">
              <a:off x="2890916" y="4522991"/>
              <a:ext cx="92591" cy="80976"/>
            </a:xfrm>
            <a:prstGeom prst="parallelogram">
              <a:avLst>
                <a:gd name="adj" fmla="val 42986"/>
              </a:avLst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spcCol="0"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Connector 242"/>
            <p:cNvCxnSpPr>
              <a:stCxn id="110" idx="1"/>
              <a:endCxn id="110" idx="3"/>
            </p:cNvCxnSpPr>
            <p:nvPr/>
          </p:nvCxnSpPr>
          <p:spPr>
            <a:xfrm>
              <a:off x="2953576" y="4522991"/>
              <a:ext cx="25074" cy="80976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Parallelogram 243"/>
            <p:cNvSpPr/>
            <p:nvPr/>
          </p:nvSpPr>
          <p:spPr>
            <a:xfrm flipH="1">
              <a:off x="2885908" y="4522991"/>
              <a:ext cx="160411" cy="80976"/>
            </a:xfrm>
            <a:prstGeom prst="parallelogram">
              <a:avLst>
                <a:gd name="adj" fmla="val 42986"/>
              </a:avLst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spcCol="0" rtlCol="0" anchor="ctr"/>
            <a:lstStyle/>
            <a:p>
              <a:pPr algn="ctr"/>
              <a:endParaRPr lang="en-US"/>
            </a:p>
          </p:txBody>
        </p:sp>
        <p:sp>
          <p:nvSpPr>
            <p:cNvPr id="111" name="Parallelogram 244"/>
            <p:cNvSpPr/>
            <p:nvPr/>
          </p:nvSpPr>
          <p:spPr>
            <a:xfrm flipH="1">
              <a:off x="2963915" y="4765922"/>
              <a:ext cx="92591" cy="80976"/>
            </a:xfrm>
            <a:prstGeom prst="parallelogram">
              <a:avLst>
                <a:gd name="adj" fmla="val 42986"/>
              </a:avLst>
            </a:prstGeom>
            <a:solidFill>
              <a:schemeClr val="tx1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spcCol="0" rtlCol="0" anchor="ctr"/>
            <a:lstStyle/>
            <a:p>
              <a:pPr algn="ctr"/>
              <a:endParaRPr lang="en-US"/>
            </a:p>
          </p:txBody>
        </p:sp>
        <p:cxnSp>
          <p:nvCxnSpPr>
            <p:cNvPr id="112" name="Straight Connector 245"/>
            <p:cNvCxnSpPr>
              <a:stCxn id="113" idx="1"/>
              <a:endCxn id="113" idx="3"/>
            </p:cNvCxnSpPr>
            <p:nvPr/>
          </p:nvCxnSpPr>
          <p:spPr>
            <a:xfrm>
              <a:off x="3031584" y="4765922"/>
              <a:ext cx="25074" cy="80976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Parallelogram 246"/>
            <p:cNvSpPr/>
            <p:nvPr/>
          </p:nvSpPr>
          <p:spPr>
            <a:xfrm flipH="1">
              <a:off x="2963916" y="4765922"/>
              <a:ext cx="160411" cy="80976"/>
            </a:xfrm>
            <a:prstGeom prst="parallelogram">
              <a:avLst>
                <a:gd name="adj" fmla="val 42986"/>
              </a:avLst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spcCol="0"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Straight Connector 250"/>
            <p:cNvCxnSpPr/>
            <p:nvPr/>
          </p:nvCxnSpPr>
          <p:spPr>
            <a:xfrm>
              <a:off x="3095161" y="3848183"/>
              <a:ext cx="570359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251"/>
            <p:cNvCxnSpPr/>
            <p:nvPr/>
          </p:nvCxnSpPr>
          <p:spPr>
            <a:xfrm>
              <a:off x="3357651" y="4698442"/>
              <a:ext cx="568731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252"/>
            <p:cNvCxnSpPr/>
            <p:nvPr/>
          </p:nvCxnSpPr>
          <p:spPr>
            <a:xfrm>
              <a:off x="3270155" y="4415022"/>
              <a:ext cx="570359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253"/>
            <p:cNvCxnSpPr/>
            <p:nvPr/>
          </p:nvCxnSpPr>
          <p:spPr>
            <a:xfrm>
              <a:off x="3182657" y="4131602"/>
              <a:ext cx="570359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8" name="Group 274"/>
            <p:cNvGrpSpPr/>
            <p:nvPr/>
          </p:nvGrpSpPr>
          <p:grpSpPr>
            <a:xfrm rot="4014054" flipH="1">
              <a:off x="3440366" y="2825119"/>
              <a:ext cx="589104" cy="166026"/>
              <a:chOff x="10079103" y="1649490"/>
              <a:chExt cx="785472" cy="249039"/>
            </a:xfrm>
            <a:solidFill>
              <a:srgbClr val="FFC000"/>
            </a:solidFill>
          </p:grpSpPr>
          <p:sp>
            <p:nvSpPr>
              <p:cNvPr id="142" name="AutoShape 63"/>
              <p:cNvSpPr>
                <a:spLocks noChangeArrowheads="1"/>
              </p:cNvSpPr>
              <p:nvPr/>
            </p:nvSpPr>
            <p:spPr bwMode="auto">
              <a:xfrm rot="7098806" flipH="1">
                <a:off x="10260607" y="1467986"/>
                <a:ext cx="121716" cy="484724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" name="AutoShape 63"/>
              <p:cNvSpPr>
                <a:spLocks noChangeArrowheads="1"/>
              </p:cNvSpPr>
              <p:nvPr/>
            </p:nvSpPr>
            <p:spPr bwMode="auto">
              <a:xfrm rot="5650190" flipH="1">
                <a:off x="10603223" y="1637177"/>
                <a:ext cx="120374" cy="402330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9" name="Group 277"/>
            <p:cNvGrpSpPr/>
            <p:nvPr/>
          </p:nvGrpSpPr>
          <p:grpSpPr>
            <a:xfrm flipH="1">
              <a:off x="3135668" y="2342401"/>
              <a:ext cx="974651" cy="1703810"/>
              <a:chOff x="7846527" y="2190515"/>
              <a:chExt cx="4028982" cy="5439963"/>
            </a:xfrm>
            <a:solidFill>
              <a:srgbClr val="FFC000"/>
            </a:solidFill>
          </p:grpSpPr>
          <p:grpSp>
            <p:nvGrpSpPr>
              <p:cNvPr id="133" name="Group 278"/>
              <p:cNvGrpSpPr/>
              <p:nvPr/>
            </p:nvGrpSpPr>
            <p:grpSpPr>
              <a:xfrm rot="19802037">
                <a:off x="7846527" y="5813198"/>
                <a:ext cx="2505828" cy="475244"/>
                <a:chOff x="7828526" y="5679278"/>
                <a:chExt cx="2505828" cy="475244"/>
              </a:xfrm>
              <a:grpFill/>
            </p:grpSpPr>
            <p:sp>
              <p:nvSpPr>
                <p:cNvPr id="140" name="AutoShape 63"/>
                <p:cNvSpPr>
                  <a:spLocks noChangeArrowheads="1"/>
                </p:cNvSpPr>
                <p:nvPr/>
              </p:nvSpPr>
              <p:spPr bwMode="auto">
                <a:xfrm rot="3154446" flipH="1">
                  <a:off x="9458683" y="5163781"/>
                  <a:ext cx="360174" cy="1391168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solidFill>
                    <a:srgbClr val="595959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1" name="AutoShape 63"/>
                <p:cNvSpPr>
                  <a:spLocks noChangeArrowheads="1"/>
                </p:cNvSpPr>
                <p:nvPr/>
              </p:nvSpPr>
              <p:spPr bwMode="auto">
                <a:xfrm rot="6472185">
                  <a:off x="8448653" y="5182695"/>
                  <a:ext cx="351700" cy="1591954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solidFill>
                    <a:srgbClr val="595959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34" name="Oval 62"/>
              <p:cNvSpPr>
                <a:spLocks noChangeArrowheads="1"/>
              </p:cNvSpPr>
              <p:nvPr/>
            </p:nvSpPr>
            <p:spPr bwMode="auto">
              <a:xfrm flipH="1">
                <a:off x="9492637" y="2190515"/>
                <a:ext cx="1138559" cy="1112115"/>
              </a:xfrm>
              <a:prstGeom prst="ellipse">
                <a:avLst/>
              </a:prstGeom>
              <a:grpFill/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" name="AutoShape 63"/>
              <p:cNvSpPr>
                <a:spLocks noChangeArrowheads="1"/>
              </p:cNvSpPr>
              <p:nvPr/>
            </p:nvSpPr>
            <p:spPr bwMode="auto">
              <a:xfrm rot="21597156" flipH="1">
                <a:off x="9567378" y="3291682"/>
                <a:ext cx="831742" cy="2430161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" name="AutoShape 63"/>
              <p:cNvSpPr>
                <a:spLocks noChangeArrowheads="1"/>
              </p:cNvSpPr>
              <p:nvPr/>
            </p:nvSpPr>
            <p:spPr bwMode="auto">
              <a:xfrm rot="493389" flipH="1">
                <a:off x="10206980" y="6125063"/>
                <a:ext cx="445887" cy="1505415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" name="AutoShape 63"/>
              <p:cNvSpPr>
                <a:spLocks noChangeArrowheads="1"/>
              </p:cNvSpPr>
              <p:nvPr/>
            </p:nvSpPr>
            <p:spPr bwMode="auto">
              <a:xfrm rot="20452086" flipH="1">
                <a:off x="10155381" y="5084170"/>
                <a:ext cx="437122" cy="1416776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" name="AutoShape 63"/>
              <p:cNvSpPr>
                <a:spLocks noChangeArrowheads="1"/>
              </p:cNvSpPr>
              <p:nvPr/>
            </p:nvSpPr>
            <p:spPr bwMode="auto">
              <a:xfrm rot="8138695" flipH="1">
                <a:off x="10494927" y="3380894"/>
                <a:ext cx="305352" cy="1090630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AutoShape 63"/>
              <p:cNvSpPr>
                <a:spLocks noChangeArrowheads="1"/>
              </p:cNvSpPr>
              <p:nvPr/>
            </p:nvSpPr>
            <p:spPr bwMode="auto">
              <a:xfrm rot="6690079" flipH="1">
                <a:off x="11235421" y="3925650"/>
                <a:ext cx="270842" cy="1009334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0" name="Group 273"/>
            <p:cNvGrpSpPr/>
            <p:nvPr/>
          </p:nvGrpSpPr>
          <p:grpSpPr>
            <a:xfrm rot="4014054" flipH="1">
              <a:off x="2341119" y="3380935"/>
              <a:ext cx="589104" cy="166026"/>
              <a:chOff x="10079103" y="1649490"/>
              <a:chExt cx="785472" cy="249039"/>
            </a:xfrm>
            <a:solidFill>
              <a:srgbClr val="FFC000"/>
            </a:solidFill>
          </p:grpSpPr>
          <p:sp>
            <p:nvSpPr>
              <p:cNvPr id="131" name="AutoShape 63"/>
              <p:cNvSpPr>
                <a:spLocks noChangeArrowheads="1"/>
              </p:cNvSpPr>
              <p:nvPr/>
            </p:nvSpPr>
            <p:spPr bwMode="auto">
              <a:xfrm rot="7098806" flipH="1">
                <a:off x="10260607" y="1467986"/>
                <a:ext cx="121716" cy="484724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2" name="AutoShape 63"/>
              <p:cNvSpPr>
                <a:spLocks noChangeArrowheads="1"/>
              </p:cNvSpPr>
              <p:nvPr/>
            </p:nvSpPr>
            <p:spPr bwMode="auto">
              <a:xfrm rot="5650190" flipH="1">
                <a:off x="10603223" y="1637177"/>
                <a:ext cx="120374" cy="402330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1" name="Group 270"/>
            <p:cNvGrpSpPr/>
            <p:nvPr/>
          </p:nvGrpSpPr>
          <p:grpSpPr>
            <a:xfrm flipH="1">
              <a:off x="2010002" y="2861960"/>
              <a:ext cx="1022656" cy="1705308"/>
              <a:chOff x="7846527" y="2190515"/>
              <a:chExt cx="4028982" cy="5439963"/>
            </a:xfrm>
            <a:solidFill>
              <a:srgbClr val="FFC000"/>
            </a:solidFill>
          </p:grpSpPr>
          <p:grpSp>
            <p:nvGrpSpPr>
              <p:cNvPr id="122" name="Group 269"/>
              <p:cNvGrpSpPr/>
              <p:nvPr/>
            </p:nvGrpSpPr>
            <p:grpSpPr>
              <a:xfrm rot="19802037">
                <a:off x="7846527" y="5813198"/>
                <a:ext cx="2505828" cy="475244"/>
                <a:chOff x="7828526" y="5679278"/>
                <a:chExt cx="2505828" cy="475244"/>
              </a:xfrm>
              <a:grpFill/>
            </p:grpSpPr>
            <p:sp>
              <p:nvSpPr>
                <p:cNvPr id="129" name="AutoShape 63"/>
                <p:cNvSpPr>
                  <a:spLocks noChangeArrowheads="1"/>
                </p:cNvSpPr>
                <p:nvPr/>
              </p:nvSpPr>
              <p:spPr bwMode="auto">
                <a:xfrm rot="3154446" flipH="1">
                  <a:off x="9458683" y="5163781"/>
                  <a:ext cx="360174" cy="1391168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solidFill>
                    <a:srgbClr val="595959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" name="AutoShape 63"/>
                <p:cNvSpPr>
                  <a:spLocks noChangeArrowheads="1"/>
                </p:cNvSpPr>
                <p:nvPr/>
              </p:nvSpPr>
              <p:spPr bwMode="auto">
                <a:xfrm rot="6472185">
                  <a:off x="8448653" y="5182695"/>
                  <a:ext cx="351700" cy="1591954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solidFill>
                    <a:srgbClr val="595959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23" name="Oval 62"/>
              <p:cNvSpPr>
                <a:spLocks noChangeArrowheads="1"/>
              </p:cNvSpPr>
              <p:nvPr/>
            </p:nvSpPr>
            <p:spPr bwMode="auto">
              <a:xfrm flipH="1">
                <a:off x="9492637" y="2190515"/>
                <a:ext cx="1138559" cy="1112115"/>
              </a:xfrm>
              <a:prstGeom prst="ellipse">
                <a:avLst/>
              </a:prstGeom>
              <a:grpFill/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AutoShape 63"/>
              <p:cNvSpPr>
                <a:spLocks noChangeArrowheads="1"/>
              </p:cNvSpPr>
              <p:nvPr/>
            </p:nvSpPr>
            <p:spPr bwMode="auto">
              <a:xfrm rot="21597156" flipH="1">
                <a:off x="9567378" y="3291682"/>
                <a:ext cx="831742" cy="2430161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AutoShape 63"/>
              <p:cNvSpPr>
                <a:spLocks noChangeArrowheads="1"/>
              </p:cNvSpPr>
              <p:nvPr/>
            </p:nvSpPr>
            <p:spPr bwMode="auto">
              <a:xfrm rot="493389" flipH="1">
                <a:off x="10206980" y="6125063"/>
                <a:ext cx="445887" cy="1505415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AutoShape 63"/>
              <p:cNvSpPr>
                <a:spLocks noChangeArrowheads="1"/>
              </p:cNvSpPr>
              <p:nvPr/>
            </p:nvSpPr>
            <p:spPr bwMode="auto">
              <a:xfrm rot="20452086" flipH="1">
                <a:off x="10155381" y="5084170"/>
                <a:ext cx="437122" cy="1416776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AutoShape 63"/>
              <p:cNvSpPr>
                <a:spLocks noChangeArrowheads="1"/>
              </p:cNvSpPr>
              <p:nvPr/>
            </p:nvSpPr>
            <p:spPr bwMode="auto">
              <a:xfrm rot="8138695" flipH="1">
                <a:off x="10494927" y="3380894"/>
                <a:ext cx="305352" cy="1090630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AutoShape 63"/>
              <p:cNvSpPr>
                <a:spLocks noChangeArrowheads="1"/>
              </p:cNvSpPr>
              <p:nvPr/>
            </p:nvSpPr>
            <p:spPr bwMode="auto">
              <a:xfrm rot="6690079" flipH="1">
                <a:off x="11235421" y="3925650"/>
                <a:ext cx="270842" cy="1009334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44" name="Rechteck 143"/>
          <p:cNvSpPr/>
          <p:nvPr/>
        </p:nvSpPr>
        <p:spPr>
          <a:xfrm>
            <a:off x="4024925" y="4031894"/>
            <a:ext cx="1944216" cy="23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smtClean="0">
                <a:solidFill>
                  <a:schemeClr val="tx1"/>
                </a:solidFill>
              </a:rPr>
              <a:t>140 cm</a:t>
            </a:r>
            <a:endParaRPr lang="en-US" sz="1000"/>
          </a:p>
        </p:txBody>
      </p:sp>
      <p:sp>
        <p:nvSpPr>
          <p:cNvPr id="145" name="Rechteck 144"/>
          <p:cNvSpPr/>
          <p:nvPr/>
        </p:nvSpPr>
        <p:spPr>
          <a:xfrm>
            <a:off x="3946209" y="4327648"/>
            <a:ext cx="1944216" cy="23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smtClean="0">
                <a:solidFill>
                  <a:schemeClr val="tx1"/>
                </a:solidFill>
              </a:rPr>
              <a:t>105 cm</a:t>
            </a:r>
            <a:endParaRPr lang="en-US" sz="1000"/>
          </a:p>
        </p:txBody>
      </p:sp>
      <p:sp>
        <p:nvSpPr>
          <p:cNvPr id="146" name="Rechteck 145"/>
          <p:cNvSpPr/>
          <p:nvPr/>
        </p:nvSpPr>
        <p:spPr>
          <a:xfrm>
            <a:off x="3849148" y="4593666"/>
            <a:ext cx="1944216" cy="23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>
                <a:solidFill>
                  <a:schemeClr val="tx1"/>
                </a:solidFill>
              </a:rPr>
              <a:t>7</a:t>
            </a:r>
            <a:r>
              <a:rPr lang="en-US" sz="1000" smtClean="0">
                <a:solidFill>
                  <a:schemeClr val="tx1"/>
                </a:solidFill>
              </a:rPr>
              <a:t>0 cm</a:t>
            </a:r>
            <a:endParaRPr lang="en-US" sz="1000"/>
          </a:p>
        </p:txBody>
      </p:sp>
      <p:sp>
        <p:nvSpPr>
          <p:cNvPr id="147" name="Rechteck 146"/>
          <p:cNvSpPr/>
          <p:nvPr/>
        </p:nvSpPr>
        <p:spPr>
          <a:xfrm>
            <a:off x="3762720" y="4892414"/>
            <a:ext cx="1944216" cy="23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smtClean="0">
                <a:solidFill>
                  <a:schemeClr val="tx1"/>
                </a:solidFill>
              </a:rPr>
              <a:t>35 cm</a:t>
            </a:r>
            <a:endParaRPr lang="en-US" sz="1000"/>
          </a:p>
        </p:txBody>
      </p:sp>
      <p:sp>
        <p:nvSpPr>
          <p:cNvPr id="148" name="Rechteck 147"/>
          <p:cNvSpPr/>
          <p:nvPr/>
        </p:nvSpPr>
        <p:spPr>
          <a:xfrm>
            <a:off x="158196" y="4320733"/>
            <a:ext cx="1944216" cy="23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smtClean="0">
                <a:solidFill>
                  <a:schemeClr val="tx1"/>
                </a:solidFill>
              </a:rPr>
              <a:t>105 cm</a:t>
            </a:r>
            <a:endParaRPr lang="en-US" sz="1000"/>
          </a:p>
        </p:txBody>
      </p:sp>
      <p:sp>
        <p:nvSpPr>
          <p:cNvPr id="149" name="Rechteck 148"/>
          <p:cNvSpPr/>
          <p:nvPr/>
        </p:nvSpPr>
        <p:spPr>
          <a:xfrm>
            <a:off x="61135" y="4586751"/>
            <a:ext cx="1944216" cy="23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>
                <a:solidFill>
                  <a:schemeClr val="tx1"/>
                </a:solidFill>
              </a:rPr>
              <a:t>7</a:t>
            </a:r>
            <a:r>
              <a:rPr lang="en-US" sz="1000" smtClean="0">
                <a:solidFill>
                  <a:schemeClr val="tx1"/>
                </a:solidFill>
              </a:rPr>
              <a:t>0 cm</a:t>
            </a:r>
            <a:endParaRPr lang="en-US" sz="1000"/>
          </a:p>
        </p:txBody>
      </p:sp>
      <p:sp>
        <p:nvSpPr>
          <p:cNvPr id="150" name="Rechteck 149"/>
          <p:cNvSpPr/>
          <p:nvPr/>
        </p:nvSpPr>
        <p:spPr>
          <a:xfrm>
            <a:off x="-25293" y="4885499"/>
            <a:ext cx="1944216" cy="23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smtClean="0">
                <a:solidFill>
                  <a:schemeClr val="tx1"/>
                </a:solidFill>
              </a:rPr>
              <a:t>35 cm</a:t>
            </a:r>
            <a:endParaRPr lang="en-US" sz="1000"/>
          </a:p>
        </p:txBody>
      </p:sp>
      <p:pic>
        <p:nvPicPr>
          <p:cNvPr id="4" name="Joint_v1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80112" y="2348880"/>
            <a:ext cx="2286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5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92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92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Arial" charset="0"/>
            <a:cs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92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92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Arial" charset="0"/>
            <a:cs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796</Words>
  <Application>Microsoft Office PowerPoint</Application>
  <PresentationFormat>Bildschirmpräsentation (4:3)</PresentationFormat>
  <Paragraphs>339</Paragraphs>
  <Slides>27</Slides>
  <Notes>9</Notes>
  <HiddenSlides>0</HiddenSlides>
  <MMClips>1</MMClips>
  <ScaleCrop>false</ScaleCrop>
  <HeadingPairs>
    <vt:vector size="4" baseType="variant">
      <vt:variant>
        <vt:lpstr>Design</vt:lpstr>
      </vt:variant>
      <vt:variant>
        <vt:i4>2</vt:i4>
      </vt:variant>
      <vt:variant>
        <vt:lpstr>Folientitel</vt:lpstr>
      </vt:variant>
      <vt:variant>
        <vt:i4>27</vt:i4>
      </vt:variant>
    </vt:vector>
  </HeadingPairs>
  <TitlesOfParts>
    <vt:vector size="29" baseType="lpstr">
      <vt:lpstr>Default Design</vt:lpstr>
      <vt:lpstr>1_Default Design</vt:lpstr>
      <vt:lpstr>Our Actions in My Mind:  Motor Imagery of Joint Action</vt:lpstr>
      <vt:lpstr>Joint Action</vt:lpstr>
      <vt:lpstr>Imagery of Joint Action?</vt:lpstr>
      <vt:lpstr>Action Simulation</vt:lpstr>
      <vt:lpstr>Action Simulation</vt:lpstr>
      <vt:lpstr>Action Simulation</vt:lpstr>
      <vt:lpstr>Action Simulation</vt:lpstr>
      <vt:lpstr>Action Simulation</vt:lpstr>
      <vt:lpstr>Joint Action Performance</vt:lpstr>
      <vt:lpstr>Joint Action Performance</vt:lpstr>
      <vt:lpstr>Joint Action Performance</vt:lpstr>
      <vt:lpstr>Joint Action Imagery: Experiment 1</vt:lpstr>
      <vt:lpstr>Joint Action Imagery: Experiment 1</vt:lpstr>
      <vt:lpstr>Joint Action Imagery: Experiment 1</vt:lpstr>
      <vt:lpstr>Joint Action Imagery: Experiment 2</vt:lpstr>
      <vt:lpstr>Joint Action Imagery: Experiment 2</vt:lpstr>
      <vt:lpstr>Joint Action Imagery: Experiment 2</vt:lpstr>
      <vt:lpstr>Conclusion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van de presentatie</dc:title>
  <dc:creator>Cordula Vesper</dc:creator>
  <cp:lastModifiedBy>Cordula Vesper</cp:lastModifiedBy>
  <cp:revision>1162</cp:revision>
  <dcterms:modified xsi:type="dcterms:W3CDTF">2012-08-30T14:47:47Z</dcterms:modified>
</cp:coreProperties>
</file>